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101"/>
  </p:notesMasterIdLst>
  <p:handoutMasterIdLst>
    <p:handoutMasterId r:id="rId102"/>
  </p:handoutMasterIdLst>
  <p:sldIdLst>
    <p:sldId id="257" r:id="rId6"/>
    <p:sldId id="391" r:id="rId7"/>
    <p:sldId id="395" r:id="rId8"/>
    <p:sldId id="393" r:id="rId9"/>
    <p:sldId id="388" r:id="rId10"/>
    <p:sldId id="348" r:id="rId11"/>
    <p:sldId id="360" r:id="rId12"/>
    <p:sldId id="361" r:id="rId13"/>
    <p:sldId id="390" r:id="rId14"/>
    <p:sldId id="333" r:id="rId15"/>
    <p:sldId id="347" r:id="rId16"/>
    <p:sldId id="355" r:id="rId17"/>
    <p:sldId id="345" r:id="rId18"/>
    <p:sldId id="346" r:id="rId19"/>
    <p:sldId id="356" r:id="rId20"/>
    <p:sldId id="396" r:id="rId21"/>
    <p:sldId id="349" r:id="rId22"/>
    <p:sldId id="397" r:id="rId23"/>
    <p:sldId id="394" r:id="rId24"/>
    <p:sldId id="353" r:id="rId25"/>
    <p:sldId id="379" r:id="rId26"/>
    <p:sldId id="378" r:id="rId27"/>
    <p:sldId id="358" r:id="rId28"/>
    <p:sldId id="382" r:id="rId29"/>
    <p:sldId id="351" r:id="rId30"/>
    <p:sldId id="354" r:id="rId31"/>
    <p:sldId id="380" r:id="rId32"/>
    <p:sldId id="381" r:id="rId33"/>
    <p:sldId id="352" r:id="rId34"/>
    <p:sldId id="363" r:id="rId35"/>
    <p:sldId id="364" r:id="rId36"/>
    <p:sldId id="368" r:id="rId37"/>
    <p:sldId id="369" r:id="rId38"/>
    <p:sldId id="371" r:id="rId39"/>
    <p:sldId id="370" r:id="rId40"/>
    <p:sldId id="374" r:id="rId41"/>
    <p:sldId id="365" r:id="rId42"/>
    <p:sldId id="366" r:id="rId43"/>
    <p:sldId id="375" r:id="rId44"/>
    <p:sldId id="367" r:id="rId45"/>
    <p:sldId id="377" r:id="rId46"/>
    <p:sldId id="398" r:id="rId47"/>
    <p:sldId id="399" r:id="rId48"/>
    <p:sldId id="434" r:id="rId49"/>
    <p:sldId id="401" r:id="rId50"/>
    <p:sldId id="402" r:id="rId51"/>
    <p:sldId id="403" r:id="rId52"/>
    <p:sldId id="404" r:id="rId53"/>
    <p:sldId id="405" r:id="rId54"/>
    <p:sldId id="406" r:id="rId55"/>
    <p:sldId id="407" r:id="rId56"/>
    <p:sldId id="408" r:id="rId57"/>
    <p:sldId id="409" r:id="rId58"/>
    <p:sldId id="410" r:id="rId59"/>
    <p:sldId id="411" r:id="rId60"/>
    <p:sldId id="412" r:id="rId61"/>
    <p:sldId id="413" r:id="rId62"/>
    <p:sldId id="414" r:id="rId63"/>
    <p:sldId id="415" r:id="rId64"/>
    <p:sldId id="416" r:id="rId65"/>
    <p:sldId id="417" r:id="rId66"/>
    <p:sldId id="418" r:id="rId67"/>
    <p:sldId id="419" r:id="rId68"/>
    <p:sldId id="420" r:id="rId69"/>
    <p:sldId id="421" r:id="rId70"/>
    <p:sldId id="422" r:id="rId71"/>
    <p:sldId id="423" r:id="rId72"/>
    <p:sldId id="424" r:id="rId73"/>
    <p:sldId id="425" r:id="rId74"/>
    <p:sldId id="426" r:id="rId75"/>
    <p:sldId id="427" r:id="rId76"/>
    <p:sldId id="428" r:id="rId77"/>
    <p:sldId id="429" r:id="rId78"/>
    <p:sldId id="430" r:id="rId79"/>
    <p:sldId id="431" r:id="rId80"/>
    <p:sldId id="432" r:id="rId81"/>
    <p:sldId id="433" r:id="rId82"/>
    <p:sldId id="373" r:id="rId83"/>
    <p:sldId id="335" r:id="rId84"/>
    <p:sldId id="339" r:id="rId85"/>
    <p:sldId id="336" r:id="rId86"/>
    <p:sldId id="337" r:id="rId87"/>
    <p:sldId id="385" r:id="rId88"/>
    <p:sldId id="318" r:id="rId89"/>
    <p:sldId id="359" r:id="rId90"/>
    <p:sldId id="384" r:id="rId91"/>
    <p:sldId id="313" r:id="rId92"/>
    <p:sldId id="383" r:id="rId93"/>
    <p:sldId id="321" r:id="rId94"/>
    <p:sldId id="320" r:id="rId95"/>
    <p:sldId id="322" r:id="rId96"/>
    <p:sldId id="324" r:id="rId97"/>
    <p:sldId id="323" r:id="rId98"/>
    <p:sldId id="343" r:id="rId99"/>
    <p:sldId id="376" r:id="rId10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B97137-A121-4F88-93FA-216B6482479A}">
          <p14:sldIdLst>
            <p14:sldId id="257"/>
            <p14:sldId id="391"/>
            <p14:sldId id="395"/>
            <p14:sldId id="393"/>
            <p14:sldId id="388"/>
            <p14:sldId id="348"/>
            <p14:sldId id="360"/>
            <p14:sldId id="361"/>
            <p14:sldId id="390"/>
          </p14:sldIdLst>
        </p14:section>
        <p14:section name="History" id="{9364E7C9-EB67-4757-B854-3B0591983A07}">
          <p14:sldIdLst>
            <p14:sldId id="333"/>
            <p14:sldId id="347"/>
            <p14:sldId id="355"/>
            <p14:sldId id="345"/>
            <p14:sldId id="346"/>
            <p14:sldId id="356"/>
            <p14:sldId id="396"/>
          </p14:sldIdLst>
        </p14:section>
        <p14:section name="JavaScript for the .NET guy" id="{DC9DE157-DF7B-473C-812F-0EE7D4F0E4D9}">
          <p14:sldIdLst>
            <p14:sldId id="349"/>
            <p14:sldId id="397"/>
            <p14:sldId id="394"/>
            <p14:sldId id="353"/>
            <p14:sldId id="379"/>
            <p14:sldId id="378"/>
            <p14:sldId id="358"/>
            <p14:sldId id="382"/>
            <p14:sldId id="351"/>
            <p14:sldId id="354"/>
            <p14:sldId id="380"/>
            <p14:sldId id="381"/>
            <p14:sldId id="352"/>
          </p14:sldIdLst>
        </p14:section>
        <p14:section name="Automated Testing" id="{EA2900A8-08DE-4756-BE43-164ED2B8CCE3}">
          <p14:sldIdLst>
            <p14:sldId id="363"/>
            <p14:sldId id="364"/>
            <p14:sldId id="368"/>
            <p14:sldId id="369"/>
            <p14:sldId id="371"/>
            <p14:sldId id="370"/>
            <p14:sldId id="374"/>
          </p14:sldIdLst>
        </p14:section>
        <p14:section name="Frameworks and Libraries" id="{825A5A47-CABC-4BB0-9675-73246EBA88CC}">
          <p14:sldIdLst>
            <p14:sldId id="365"/>
            <p14:sldId id="366"/>
            <p14:sldId id="375"/>
            <p14:sldId id="367"/>
            <p14:sldId id="377"/>
            <p14:sldId id="398"/>
            <p14:sldId id="399"/>
            <p14:sldId id="434"/>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373"/>
          </p14:sldIdLst>
        </p14:section>
        <p14:section name="IE9" id="{D9F64066-1AF1-4FC1-8BE7-3BA2A354AF21}">
          <p14:sldIdLst>
            <p14:sldId id="335"/>
            <p14:sldId id="339"/>
            <p14:sldId id="336"/>
            <p14:sldId id="337"/>
            <p14:sldId id="385"/>
          </p14:sldIdLst>
        </p14:section>
        <p14:section name="Resources" id="{A3439A41-3EDE-49C3-AD1E-B80294DF09FF}">
          <p14:sldIdLst>
            <p14:sldId id="318"/>
            <p14:sldId id="359"/>
            <p14:sldId id="384"/>
          </p14:sldIdLst>
        </p14:section>
        <p14:section name="close" id="{77941431-57A6-4724-88B4-A3606005972F}">
          <p14:sldIdLst>
            <p14:sldId id="313"/>
          </p14:sldIdLst>
        </p14:section>
        <p14:section name="Untitled Section" id="{94A1EA37-54E5-4D96-BA26-6B3E95DD35A0}">
          <p14:sldIdLst>
            <p14:sldId id="383"/>
            <p14:sldId id="321"/>
            <p14:sldId id="320"/>
            <p14:sldId id="322"/>
            <p14:sldId id="324"/>
            <p14:sldId id="323"/>
            <p14:sldId id="343"/>
            <p14:sldId id="3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929"/>
    <a:srgbClr val="333333"/>
    <a:srgbClr val="FFFFFF"/>
    <a:srgbClr val="000000"/>
    <a:srgbClr val="F8F57B"/>
    <a:srgbClr val="F6AE1E"/>
    <a:srgbClr val="FF0066"/>
    <a:srgbClr val="F3AF35"/>
    <a:srgbClr val="9C42E6"/>
    <a:srgbClr val="D194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2" autoAdjust="0"/>
    <p:restoredTop sz="74874" autoAdjust="0"/>
  </p:normalViewPr>
  <p:slideViewPr>
    <p:cSldViewPr>
      <p:cViewPr>
        <p:scale>
          <a:sx n="80" d="100"/>
          <a:sy n="80" d="100"/>
        </p:scale>
        <p:origin x="-642" y="-48"/>
      </p:cViewPr>
      <p:guideLst>
        <p:guide orient="horz" pos="144"/>
        <p:guide orient="horz" pos="1200"/>
        <p:guide orient="horz" pos="2736"/>
        <p:guide orient="horz" pos="4176"/>
        <p:guide orient="horz" pos="2016"/>
        <p:guide orient="horz" pos="1008"/>
        <p:guide pos="3839"/>
        <p:guide pos="327"/>
        <p:guide pos="1199"/>
        <p:guide pos="7343"/>
        <p:guide pos="7055"/>
        <p:guide pos="623"/>
      </p:guideLst>
    </p:cSldViewPr>
  </p:slideViewPr>
  <p:notesTextViewPr>
    <p:cViewPr>
      <p:scale>
        <a:sx n="100" d="100"/>
        <a:sy n="100" d="100"/>
      </p:scale>
      <p:origin x="0" y="0"/>
    </p:cViewPr>
  </p:notesTextViewPr>
  <p:sorterViewPr>
    <p:cViewPr>
      <p:scale>
        <a:sx n="75" d="100"/>
        <a:sy n="75" d="100"/>
      </p:scale>
      <p:origin x="0" y="5328"/>
    </p:cViewPr>
  </p:sorterViewPr>
  <p:notesViewPr>
    <p:cSldViewPr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3D004E-116E-4297-BD43-4CFA86E0D30D}" type="doc">
      <dgm:prSet loTypeId="urn:microsoft.com/office/officeart/2005/8/layout/arrow1" loCatId="relationship" qsTypeId="urn:microsoft.com/office/officeart/2005/8/quickstyle/3d2" qsCatId="3D" csTypeId="urn:microsoft.com/office/officeart/2005/8/colors/accent1_2" csCatId="accent1" phldr="1"/>
      <dgm:spPr/>
      <dgm:t>
        <a:bodyPr/>
        <a:lstStyle/>
        <a:p>
          <a:endParaRPr lang="en-US"/>
        </a:p>
      </dgm:t>
    </dgm:pt>
    <dgm:pt modelId="{0FBF8C0C-2D41-4C21-A918-3F8D763FC085}">
      <dgm:prSet phldrT="[Text]"/>
      <dgm:spPr>
        <a:solidFill>
          <a:srgbClr val="0070C0"/>
        </a:solidFill>
      </dgm:spPr>
      <dgm:t>
        <a:bodyPr/>
        <a:lstStyle/>
        <a:p>
          <a:r>
            <a:rPr lang="en-US" dirty="0" smtClean="0"/>
            <a:t>CSS </a:t>
          </a:r>
        </a:p>
        <a:p>
          <a:r>
            <a:rPr lang="en-US" dirty="0" smtClean="0"/>
            <a:t>( Style )</a:t>
          </a:r>
          <a:endParaRPr lang="en-US" dirty="0"/>
        </a:p>
      </dgm:t>
    </dgm:pt>
    <dgm:pt modelId="{6536C3FE-C1C7-4DB0-808E-0E01B6EB632B}" type="parTrans" cxnId="{B04EAEFC-12B6-4B1E-BEAF-FCB3E71FE845}">
      <dgm:prSet/>
      <dgm:spPr/>
      <dgm:t>
        <a:bodyPr/>
        <a:lstStyle/>
        <a:p>
          <a:endParaRPr lang="en-US"/>
        </a:p>
      </dgm:t>
    </dgm:pt>
    <dgm:pt modelId="{4187ACC2-17A8-4D1B-881F-2D631C24A8A9}" type="sibTrans" cxnId="{B04EAEFC-12B6-4B1E-BEAF-FCB3E71FE845}">
      <dgm:prSet/>
      <dgm:spPr/>
      <dgm:t>
        <a:bodyPr/>
        <a:lstStyle/>
        <a:p>
          <a:endParaRPr lang="en-US"/>
        </a:p>
      </dgm:t>
    </dgm:pt>
    <dgm:pt modelId="{81DC7A09-4D1D-4F43-B440-9A2A22EBDD60}">
      <dgm:prSet phldrT="[Text]"/>
      <dgm:spPr/>
      <dgm:t>
        <a:bodyPr/>
        <a:lstStyle/>
        <a:p>
          <a:r>
            <a:rPr lang="en-US" dirty="0" smtClean="0"/>
            <a:t>Html</a:t>
          </a:r>
        </a:p>
        <a:p>
          <a:r>
            <a:rPr lang="en-US" dirty="0" smtClean="0"/>
            <a:t>( Structure )</a:t>
          </a:r>
          <a:endParaRPr lang="en-US" dirty="0"/>
        </a:p>
      </dgm:t>
    </dgm:pt>
    <dgm:pt modelId="{BDBEDD73-5899-4E69-B242-364EE76B6AE5}" type="parTrans" cxnId="{720161F6-510C-4B0A-8E9A-FEB2ADB4A429}">
      <dgm:prSet/>
      <dgm:spPr/>
      <dgm:t>
        <a:bodyPr/>
        <a:lstStyle/>
        <a:p>
          <a:endParaRPr lang="en-US"/>
        </a:p>
      </dgm:t>
    </dgm:pt>
    <dgm:pt modelId="{77A8758A-8FEC-42B7-B74D-6DF94D1E519E}" type="sibTrans" cxnId="{720161F6-510C-4B0A-8E9A-FEB2ADB4A429}">
      <dgm:prSet/>
      <dgm:spPr/>
      <dgm:t>
        <a:bodyPr/>
        <a:lstStyle/>
        <a:p>
          <a:endParaRPr lang="en-US"/>
        </a:p>
      </dgm:t>
    </dgm:pt>
    <dgm:pt modelId="{5A991354-B63C-4381-A5A5-776004C06940}" type="pres">
      <dgm:prSet presAssocID="{3B3D004E-116E-4297-BD43-4CFA86E0D30D}" presName="cycle" presStyleCnt="0">
        <dgm:presLayoutVars>
          <dgm:dir/>
          <dgm:resizeHandles val="exact"/>
        </dgm:presLayoutVars>
      </dgm:prSet>
      <dgm:spPr/>
      <dgm:t>
        <a:bodyPr/>
        <a:lstStyle/>
        <a:p>
          <a:endParaRPr lang="en-US"/>
        </a:p>
      </dgm:t>
    </dgm:pt>
    <dgm:pt modelId="{8E7F8B5B-FEE0-4A8D-A776-8FCF67B6C99B}" type="pres">
      <dgm:prSet presAssocID="{0FBF8C0C-2D41-4C21-A918-3F8D763FC085}" presName="arrow" presStyleLbl="node1" presStyleIdx="0" presStyleCnt="2" custScaleY="100260">
        <dgm:presLayoutVars>
          <dgm:bulletEnabled val="1"/>
        </dgm:presLayoutVars>
      </dgm:prSet>
      <dgm:spPr/>
      <dgm:t>
        <a:bodyPr/>
        <a:lstStyle/>
        <a:p>
          <a:endParaRPr lang="en-US"/>
        </a:p>
      </dgm:t>
    </dgm:pt>
    <dgm:pt modelId="{0F760741-9077-4407-846C-8668E3BBF38F}" type="pres">
      <dgm:prSet presAssocID="{81DC7A09-4D1D-4F43-B440-9A2A22EBDD60}" presName="arrow" presStyleLbl="node1" presStyleIdx="1" presStyleCnt="2" custScaleY="100260">
        <dgm:presLayoutVars>
          <dgm:bulletEnabled val="1"/>
        </dgm:presLayoutVars>
      </dgm:prSet>
      <dgm:spPr/>
      <dgm:t>
        <a:bodyPr/>
        <a:lstStyle/>
        <a:p>
          <a:endParaRPr lang="en-US"/>
        </a:p>
      </dgm:t>
    </dgm:pt>
  </dgm:ptLst>
  <dgm:cxnLst>
    <dgm:cxn modelId="{2309F446-16BB-41C3-BE97-20D4B08A0837}" type="presOf" srcId="{3B3D004E-116E-4297-BD43-4CFA86E0D30D}" destId="{5A991354-B63C-4381-A5A5-776004C06940}" srcOrd="0" destOrd="0" presId="urn:microsoft.com/office/officeart/2005/8/layout/arrow1"/>
    <dgm:cxn modelId="{720161F6-510C-4B0A-8E9A-FEB2ADB4A429}" srcId="{3B3D004E-116E-4297-BD43-4CFA86E0D30D}" destId="{81DC7A09-4D1D-4F43-B440-9A2A22EBDD60}" srcOrd="1" destOrd="0" parTransId="{BDBEDD73-5899-4E69-B242-364EE76B6AE5}" sibTransId="{77A8758A-8FEC-42B7-B74D-6DF94D1E519E}"/>
    <dgm:cxn modelId="{F6B781DA-9462-4D7F-9BE6-0BC43EA5EDAC}" type="presOf" srcId="{81DC7A09-4D1D-4F43-B440-9A2A22EBDD60}" destId="{0F760741-9077-4407-846C-8668E3BBF38F}" srcOrd="0" destOrd="0" presId="urn:microsoft.com/office/officeart/2005/8/layout/arrow1"/>
    <dgm:cxn modelId="{B04EAEFC-12B6-4B1E-BEAF-FCB3E71FE845}" srcId="{3B3D004E-116E-4297-BD43-4CFA86E0D30D}" destId="{0FBF8C0C-2D41-4C21-A918-3F8D763FC085}" srcOrd="0" destOrd="0" parTransId="{6536C3FE-C1C7-4DB0-808E-0E01B6EB632B}" sibTransId="{4187ACC2-17A8-4D1B-881F-2D631C24A8A9}"/>
    <dgm:cxn modelId="{45213B0D-05E9-4ED6-9002-BFC107E3B5E5}" type="presOf" srcId="{0FBF8C0C-2D41-4C21-A918-3F8D763FC085}" destId="{8E7F8B5B-FEE0-4A8D-A776-8FCF67B6C99B}" srcOrd="0" destOrd="0" presId="urn:microsoft.com/office/officeart/2005/8/layout/arrow1"/>
    <dgm:cxn modelId="{A5D2A93D-7B67-4694-8FBA-84A3643E1C91}" type="presParOf" srcId="{5A991354-B63C-4381-A5A5-776004C06940}" destId="{8E7F8B5B-FEE0-4A8D-A776-8FCF67B6C99B}" srcOrd="0" destOrd="0" presId="urn:microsoft.com/office/officeart/2005/8/layout/arrow1"/>
    <dgm:cxn modelId="{F0B3C277-8B82-4E49-80CA-47B21067860B}" type="presParOf" srcId="{5A991354-B63C-4381-A5A5-776004C06940}" destId="{0F760741-9077-4407-846C-8668E3BBF38F}"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3D004E-116E-4297-BD43-4CFA86E0D30D}" type="doc">
      <dgm:prSet loTypeId="urn:microsoft.com/office/officeart/2005/8/layout/arrow1" loCatId="relationship" qsTypeId="urn:microsoft.com/office/officeart/2005/8/quickstyle/3d2" qsCatId="3D" csTypeId="urn:microsoft.com/office/officeart/2005/8/colors/accent1_2" csCatId="accent1" phldr="1"/>
      <dgm:spPr/>
      <dgm:t>
        <a:bodyPr/>
        <a:lstStyle/>
        <a:p>
          <a:endParaRPr lang="en-US"/>
        </a:p>
      </dgm:t>
    </dgm:pt>
    <dgm:pt modelId="{0FBF8C0C-2D41-4C21-A918-3F8D763FC085}">
      <dgm:prSet phldrT="[Text]"/>
      <dgm:spPr>
        <a:solidFill>
          <a:schemeClr val="accent6">
            <a:lumMod val="75000"/>
          </a:schemeClr>
        </a:solidFill>
      </dgm:spPr>
      <dgm:t>
        <a:bodyPr/>
        <a:lstStyle/>
        <a:p>
          <a:r>
            <a:rPr lang="en-US" dirty="0" smtClean="0"/>
            <a:t>Script </a:t>
          </a:r>
        </a:p>
        <a:p>
          <a:r>
            <a:rPr lang="en-US" dirty="0" smtClean="0"/>
            <a:t>( Behavior )</a:t>
          </a:r>
          <a:endParaRPr lang="en-US" dirty="0"/>
        </a:p>
      </dgm:t>
    </dgm:pt>
    <dgm:pt modelId="{6536C3FE-C1C7-4DB0-808E-0E01B6EB632B}" type="parTrans" cxnId="{B04EAEFC-12B6-4B1E-BEAF-FCB3E71FE845}">
      <dgm:prSet/>
      <dgm:spPr/>
      <dgm:t>
        <a:bodyPr/>
        <a:lstStyle/>
        <a:p>
          <a:endParaRPr lang="en-US"/>
        </a:p>
      </dgm:t>
    </dgm:pt>
    <dgm:pt modelId="{4187ACC2-17A8-4D1B-881F-2D631C24A8A9}" type="sibTrans" cxnId="{B04EAEFC-12B6-4B1E-BEAF-FCB3E71FE845}">
      <dgm:prSet/>
      <dgm:spPr/>
      <dgm:t>
        <a:bodyPr/>
        <a:lstStyle/>
        <a:p>
          <a:endParaRPr lang="en-US"/>
        </a:p>
      </dgm:t>
    </dgm:pt>
    <dgm:pt modelId="{81DC7A09-4D1D-4F43-B440-9A2A22EBDD60}">
      <dgm:prSet phldrT="[Text]"/>
      <dgm:spPr/>
      <dgm:t>
        <a:bodyPr/>
        <a:lstStyle/>
        <a:p>
          <a:r>
            <a:rPr lang="en-US" dirty="0" smtClean="0"/>
            <a:t>Html</a:t>
          </a:r>
        </a:p>
        <a:p>
          <a:r>
            <a:rPr lang="en-US" dirty="0" smtClean="0"/>
            <a:t>( Structure )</a:t>
          </a:r>
          <a:endParaRPr lang="en-US" dirty="0"/>
        </a:p>
      </dgm:t>
    </dgm:pt>
    <dgm:pt modelId="{BDBEDD73-5899-4E69-B242-364EE76B6AE5}" type="parTrans" cxnId="{720161F6-510C-4B0A-8E9A-FEB2ADB4A429}">
      <dgm:prSet/>
      <dgm:spPr/>
      <dgm:t>
        <a:bodyPr/>
        <a:lstStyle/>
        <a:p>
          <a:endParaRPr lang="en-US"/>
        </a:p>
      </dgm:t>
    </dgm:pt>
    <dgm:pt modelId="{77A8758A-8FEC-42B7-B74D-6DF94D1E519E}" type="sibTrans" cxnId="{720161F6-510C-4B0A-8E9A-FEB2ADB4A429}">
      <dgm:prSet/>
      <dgm:spPr/>
      <dgm:t>
        <a:bodyPr/>
        <a:lstStyle/>
        <a:p>
          <a:endParaRPr lang="en-US"/>
        </a:p>
      </dgm:t>
    </dgm:pt>
    <dgm:pt modelId="{5A991354-B63C-4381-A5A5-776004C06940}" type="pres">
      <dgm:prSet presAssocID="{3B3D004E-116E-4297-BD43-4CFA86E0D30D}" presName="cycle" presStyleCnt="0">
        <dgm:presLayoutVars>
          <dgm:dir/>
          <dgm:resizeHandles val="exact"/>
        </dgm:presLayoutVars>
      </dgm:prSet>
      <dgm:spPr/>
      <dgm:t>
        <a:bodyPr/>
        <a:lstStyle/>
        <a:p>
          <a:endParaRPr lang="en-US"/>
        </a:p>
      </dgm:t>
    </dgm:pt>
    <dgm:pt modelId="{8E7F8B5B-FEE0-4A8D-A776-8FCF67B6C99B}" type="pres">
      <dgm:prSet presAssocID="{0FBF8C0C-2D41-4C21-A918-3F8D763FC085}" presName="arrow" presStyleLbl="node1" presStyleIdx="0" presStyleCnt="2" custScaleY="100260">
        <dgm:presLayoutVars>
          <dgm:bulletEnabled val="1"/>
        </dgm:presLayoutVars>
      </dgm:prSet>
      <dgm:spPr/>
      <dgm:t>
        <a:bodyPr/>
        <a:lstStyle/>
        <a:p>
          <a:endParaRPr lang="en-US"/>
        </a:p>
      </dgm:t>
    </dgm:pt>
    <dgm:pt modelId="{0F760741-9077-4407-846C-8668E3BBF38F}" type="pres">
      <dgm:prSet presAssocID="{81DC7A09-4D1D-4F43-B440-9A2A22EBDD60}" presName="arrow" presStyleLbl="node1" presStyleIdx="1" presStyleCnt="2" custScaleY="100260">
        <dgm:presLayoutVars>
          <dgm:bulletEnabled val="1"/>
        </dgm:presLayoutVars>
      </dgm:prSet>
      <dgm:spPr/>
      <dgm:t>
        <a:bodyPr/>
        <a:lstStyle/>
        <a:p>
          <a:endParaRPr lang="en-US"/>
        </a:p>
      </dgm:t>
    </dgm:pt>
  </dgm:ptLst>
  <dgm:cxnLst>
    <dgm:cxn modelId="{720161F6-510C-4B0A-8E9A-FEB2ADB4A429}" srcId="{3B3D004E-116E-4297-BD43-4CFA86E0D30D}" destId="{81DC7A09-4D1D-4F43-B440-9A2A22EBDD60}" srcOrd="1" destOrd="0" parTransId="{BDBEDD73-5899-4E69-B242-364EE76B6AE5}" sibTransId="{77A8758A-8FEC-42B7-B74D-6DF94D1E519E}"/>
    <dgm:cxn modelId="{03E327C9-77E2-4C50-8A05-03BDCE42E52D}" type="presOf" srcId="{0FBF8C0C-2D41-4C21-A918-3F8D763FC085}" destId="{8E7F8B5B-FEE0-4A8D-A776-8FCF67B6C99B}" srcOrd="0" destOrd="0" presId="urn:microsoft.com/office/officeart/2005/8/layout/arrow1"/>
    <dgm:cxn modelId="{1E85C1CB-64F6-4532-9C2C-E1F077184505}" type="presOf" srcId="{3B3D004E-116E-4297-BD43-4CFA86E0D30D}" destId="{5A991354-B63C-4381-A5A5-776004C06940}" srcOrd="0" destOrd="0" presId="urn:microsoft.com/office/officeart/2005/8/layout/arrow1"/>
    <dgm:cxn modelId="{ACE9F5DD-5F98-4C34-A348-54207B53AB8F}" type="presOf" srcId="{81DC7A09-4D1D-4F43-B440-9A2A22EBDD60}" destId="{0F760741-9077-4407-846C-8668E3BBF38F}" srcOrd="0" destOrd="0" presId="urn:microsoft.com/office/officeart/2005/8/layout/arrow1"/>
    <dgm:cxn modelId="{B04EAEFC-12B6-4B1E-BEAF-FCB3E71FE845}" srcId="{3B3D004E-116E-4297-BD43-4CFA86E0D30D}" destId="{0FBF8C0C-2D41-4C21-A918-3F8D763FC085}" srcOrd="0" destOrd="0" parTransId="{6536C3FE-C1C7-4DB0-808E-0E01B6EB632B}" sibTransId="{4187ACC2-17A8-4D1B-881F-2D631C24A8A9}"/>
    <dgm:cxn modelId="{27B5CA6E-41B3-4607-9087-76133644CD06}" type="presParOf" srcId="{5A991354-B63C-4381-A5A5-776004C06940}" destId="{8E7F8B5B-FEE0-4A8D-A776-8FCF67B6C99B}" srcOrd="0" destOrd="0" presId="urn:microsoft.com/office/officeart/2005/8/layout/arrow1"/>
    <dgm:cxn modelId="{A7CE8534-3228-48D5-A8FB-81292268C89F}" type="presParOf" srcId="{5A991354-B63C-4381-A5A5-776004C06940}" destId="{0F760741-9077-4407-846C-8668E3BBF38F}"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3D004E-116E-4297-BD43-4CFA86E0D30D}" type="doc">
      <dgm:prSet loTypeId="urn:microsoft.com/office/officeart/2005/8/layout/arrow1" loCatId="relationship" qsTypeId="urn:microsoft.com/office/officeart/2005/8/quickstyle/3d2" qsCatId="3D" csTypeId="urn:microsoft.com/office/officeart/2005/8/colors/accent1_2" csCatId="accent1" phldr="1"/>
      <dgm:spPr/>
      <dgm:t>
        <a:bodyPr/>
        <a:lstStyle/>
        <a:p>
          <a:endParaRPr lang="en-US"/>
        </a:p>
      </dgm:t>
    </dgm:pt>
    <dgm:pt modelId="{0FBF8C0C-2D41-4C21-A918-3F8D763FC085}">
      <dgm:prSet phldrT="[Text]"/>
      <dgm:spPr>
        <a:solidFill>
          <a:schemeClr val="accent6">
            <a:lumMod val="75000"/>
          </a:schemeClr>
        </a:solidFill>
      </dgm:spPr>
      <dgm:t>
        <a:bodyPr/>
        <a:lstStyle/>
        <a:p>
          <a:r>
            <a:rPr lang="en-US" dirty="0" smtClean="0"/>
            <a:t>Script </a:t>
          </a:r>
        </a:p>
        <a:p>
          <a:r>
            <a:rPr lang="en-US" dirty="0" smtClean="0"/>
            <a:t>( Behavior )</a:t>
          </a:r>
          <a:endParaRPr lang="en-US" dirty="0"/>
        </a:p>
      </dgm:t>
    </dgm:pt>
    <dgm:pt modelId="{6536C3FE-C1C7-4DB0-808E-0E01B6EB632B}" type="parTrans" cxnId="{B04EAEFC-12B6-4B1E-BEAF-FCB3E71FE845}">
      <dgm:prSet/>
      <dgm:spPr/>
      <dgm:t>
        <a:bodyPr/>
        <a:lstStyle/>
        <a:p>
          <a:endParaRPr lang="en-US"/>
        </a:p>
      </dgm:t>
    </dgm:pt>
    <dgm:pt modelId="{4187ACC2-17A8-4D1B-881F-2D631C24A8A9}" type="sibTrans" cxnId="{B04EAEFC-12B6-4B1E-BEAF-FCB3E71FE845}">
      <dgm:prSet/>
      <dgm:spPr/>
      <dgm:t>
        <a:bodyPr/>
        <a:lstStyle/>
        <a:p>
          <a:endParaRPr lang="en-US"/>
        </a:p>
      </dgm:t>
    </dgm:pt>
    <dgm:pt modelId="{81DC7A09-4D1D-4F43-B440-9A2A22EBDD60}">
      <dgm:prSet phldrT="[Text]"/>
      <dgm:spPr/>
      <dgm:t>
        <a:bodyPr/>
        <a:lstStyle/>
        <a:p>
          <a:r>
            <a:rPr lang="en-US" dirty="0" smtClean="0"/>
            <a:t>Html</a:t>
          </a:r>
        </a:p>
        <a:p>
          <a:r>
            <a:rPr lang="en-US" dirty="0" smtClean="0"/>
            <a:t>( Structure )</a:t>
          </a:r>
          <a:endParaRPr lang="en-US" dirty="0"/>
        </a:p>
      </dgm:t>
    </dgm:pt>
    <dgm:pt modelId="{BDBEDD73-5899-4E69-B242-364EE76B6AE5}" type="parTrans" cxnId="{720161F6-510C-4B0A-8E9A-FEB2ADB4A429}">
      <dgm:prSet/>
      <dgm:spPr/>
      <dgm:t>
        <a:bodyPr/>
        <a:lstStyle/>
        <a:p>
          <a:endParaRPr lang="en-US"/>
        </a:p>
      </dgm:t>
    </dgm:pt>
    <dgm:pt modelId="{77A8758A-8FEC-42B7-B74D-6DF94D1E519E}" type="sibTrans" cxnId="{720161F6-510C-4B0A-8E9A-FEB2ADB4A429}">
      <dgm:prSet/>
      <dgm:spPr/>
      <dgm:t>
        <a:bodyPr/>
        <a:lstStyle/>
        <a:p>
          <a:endParaRPr lang="en-US"/>
        </a:p>
      </dgm:t>
    </dgm:pt>
    <dgm:pt modelId="{5A991354-B63C-4381-A5A5-776004C06940}" type="pres">
      <dgm:prSet presAssocID="{3B3D004E-116E-4297-BD43-4CFA86E0D30D}" presName="cycle" presStyleCnt="0">
        <dgm:presLayoutVars>
          <dgm:dir/>
          <dgm:resizeHandles val="exact"/>
        </dgm:presLayoutVars>
      </dgm:prSet>
      <dgm:spPr/>
      <dgm:t>
        <a:bodyPr/>
        <a:lstStyle/>
        <a:p>
          <a:endParaRPr lang="en-US"/>
        </a:p>
      </dgm:t>
    </dgm:pt>
    <dgm:pt modelId="{8E7F8B5B-FEE0-4A8D-A776-8FCF67B6C99B}" type="pres">
      <dgm:prSet presAssocID="{0FBF8C0C-2D41-4C21-A918-3F8D763FC085}" presName="arrow" presStyleLbl="node1" presStyleIdx="0" presStyleCnt="2" custScaleY="100260">
        <dgm:presLayoutVars>
          <dgm:bulletEnabled val="1"/>
        </dgm:presLayoutVars>
      </dgm:prSet>
      <dgm:spPr/>
      <dgm:t>
        <a:bodyPr/>
        <a:lstStyle/>
        <a:p>
          <a:endParaRPr lang="en-US"/>
        </a:p>
      </dgm:t>
    </dgm:pt>
    <dgm:pt modelId="{0F760741-9077-4407-846C-8668E3BBF38F}" type="pres">
      <dgm:prSet presAssocID="{81DC7A09-4D1D-4F43-B440-9A2A22EBDD60}" presName="arrow" presStyleLbl="node1" presStyleIdx="1" presStyleCnt="2" custScaleY="100260">
        <dgm:presLayoutVars>
          <dgm:bulletEnabled val="1"/>
        </dgm:presLayoutVars>
      </dgm:prSet>
      <dgm:spPr/>
      <dgm:t>
        <a:bodyPr/>
        <a:lstStyle/>
        <a:p>
          <a:endParaRPr lang="en-US"/>
        </a:p>
      </dgm:t>
    </dgm:pt>
  </dgm:ptLst>
  <dgm:cxnLst>
    <dgm:cxn modelId="{720161F6-510C-4B0A-8E9A-FEB2ADB4A429}" srcId="{3B3D004E-116E-4297-BD43-4CFA86E0D30D}" destId="{81DC7A09-4D1D-4F43-B440-9A2A22EBDD60}" srcOrd="1" destOrd="0" parTransId="{BDBEDD73-5899-4E69-B242-364EE76B6AE5}" sibTransId="{77A8758A-8FEC-42B7-B74D-6DF94D1E519E}"/>
    <dgm:cxn modelId="{2027A3B8-B933-44E5-99DE-A3E64801835E}" type="presOf" srcId="{3B3D004E-116E-4297-BD43-4CFA86E0D30D}" destId="{5A991354-B63C-4381-A5A5-776004C06940}" srcOrd="0" destOrd="0" presId="urn:microsoft.com/office/officeart/2005/8/layout/arrow1"/>
    <dgm:cxn modelId="{CE4A8181-595B-4D45-8C09-CEE9158FB142}" type="presOf" srcId="{0FBF8C0C-2D41-4C21-A918-3F8D763FC085}" destId="{8E7F8B5B-FEE0-4A8D-A776-8FCF67B6C99B}" srcOrd="0" destOrd="0" presId="urn:microsoft.com/office/officeart/2005/8/layout/arrow1"/>
    <dgm:cxn modelId="{B04EAEFC-12B6-4B1E-BEAF-FCB3E71FE845}" srcId="{3B3D004E-116E-4297-BD43-4CFA86E0D30D}" destId="{0FBF8C0C-2D41-4C21-A918-3F8D763FC085}" srcOrd="0" destOrd="0" parTransId="{6536C3FE-C1C7-4DB0-808E-0E01B6EB632B}" sibTransId="{4187ACC2-17A8-4D1B-881F-2D631C24A8A9}"/>
    <dgm:cxn modelId="{128D41ED-F298-474E-8DE4-B5E0614712E6}" type="presOf" srcId="{81DC7A09-4D1D-4F43-B440-9A2A22EBDD60}" destId="{0F760741-9077-4407-846C-8668E3BBF38F}" srcOrd="0" destOrd="0" presId="urn:microsoft.com/office/officeart/2005/8/layout/arrow1"/>
    <dgm:cxn modelId="{5E356609-5D3C-4067-B1DA-E3760AE3CAA4}" type="presParOf" srcId="{5A991354-B63C-4381-A5A5-776004C06940}" destId="{8E7F8B5B-FEE0-4A8D-A776-8FCF67B6C99B}" srcOrd="0" destOrd="0" presId="urn:microsoft.com/office/officeart/2005/8/layout/arrow1"/>
    <dgm:cxn modelId="{FC4EE46B-8A5A-4499-8452-798E3A38C8C9}" type="presParOf" srcId="{5A991354-B63C-4381-A5A5-776004C06940}" destId="{0F760741-9077-4407-846C-8668E3BBF38F}"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D4E765-5436-461C-AB2F-E970121548BD}" type="doc">
      <dgm:prSet loTypeId="urn:microsoft.com/office/officeart/2005/8/layout/radial4" loCatId="relationship" qsTypeId="urn:microsoft.com/office/officeart/2005/8/quickstyle/3d2" qsCatId="3D" csTypeId="urn:microsoft.com/office/officeart/2005/8/colors/accent2_2" csCatId="accent2" phldr="1"/>
      <dgm:spPr/>
      <dgm:t>
        <a:bodyPr/>
        <a:lstStyle/>
        <a:p>
          <a:endParaRPr lang="en-US"/>
        </a:p>
      </dgm:t>
    </dgm:pt>
    <dgm:pt modelId="{42A180F1-BE44-4D42-A5A9-CB0F290CA5DC}">
      <dgm:prSet/>
      <dgm:spPr/>
      <dgm:t>
        <a:bodyPr/>
        <a:lstStyle/>
        <a:p>
          <a:pPr rtl="0"/>
          <a:r>
            <a:rPr lang="en-US" smtClean="0"/>
            <a:t>jQuery.com </a:t>
          </a:r>
          <a:endParaRPr lang="en-US"/>
        </a:p>
      </dgm:t>
    </dgm:pt>
    <dgm:pt modelId="{AB3B6868-F65E-4670-AB81-F56F9E331AF3}" type="parTrans" cxnId="{D537D891-DE0D-46FF-BB1C-B7A8EF74CA0B}">
      <dgm:prSet/>
      <dgm:spPr/>
      <dgm:t>
        <a:bodyPr/>
        <a:lstStyle/>
        <a:p>
          <a:endParaRPr lang="en-US"/>
        </a:p>
      </dgm:t>
    </dgm:pt>
    <dgm:pt modelId="{DAA17447-B04D-4376-9F7A-0257746B323F}" type="sibTrans" cxnId="{D537D891-DE0D-46FF-BB1C-B7A8EF74CA0B}">
      <dgm:prSet/>
      <dgm:spPr/>
      <dgm:t>
        <a:bodyPr/>
        <a:lstStyle/>
        <a:p>
          <a:endParaRPr lang="en-US"/>
        </a:p>
      </dgm:t>
    </dgm:pt>
    <dgm:pt modelId="{6452F58D-4A6F-4D4E-B446-8D6D86FC1BB8}">
      <dgm:prSet/>
      <dgm:spPr/>
      <dgm:t>
        <a:bodyPr/>
        <a:lstStyle/>
        <a:p>
          <a:pPr rtl="0"/>
          <a:r>
            <a:rPr lang="en-US" dirty="0" smtClean="0"/>
            <a:t>Self-host  </a:t>
          </a:r>
          <a:endParaRPr lang="en-US" dirty="0"/>
        </a:p>
      </dgm:t>
    </dgm:pt>
    <dgm:pt modelId="{EDA16B68-5E1A-4172-884D-E527A3C6DFA8}" type="parTrans" cxnId="{2C2683C5-9926-48F6-A343-F260D2B4975D}">
      <dgm:prSet/>
      <dgm:spPr/>
      <dgm:t>
        <a:bodyPr/>
        <a:lstStyle/>
        <a:p>
          <a:endParaRPr lang="en-US"/>
        </a:p>
      </dgm:t>
    </dgm:pt>
    <dgm:pt modelId="{CC1D15C6-4BC7-489D-9A4E-F9C6C50764FC}" type="sibTrans" cxnId="{2C2683C5-9926-48F6-A343-F260D2B4975D}">
      <dgm:prSet/>
      <dgm:spPr/>
      <dgm:t>
        <a:bodyPr/>
        <a:lstStyle/>
        <a:p>
          <a:endParaRPr lang="en-US"/>
        </a:p>
      </dgm:t>
    </dgm:pt>
    <dgm:pt modelId="{51A5F98F-6906-4956-8C86-D9B81BB48A8E}">
      <dgm:prSet/>
      <dgm:spPr/>
      <dgm:t>
        <a:bodyPr/>
        <a:lstStyle/>
        <a:p>
          <a:pPr rtl="0"/>
          <a:r>
            <a:rPr lang="en-US" dirty="0" smtClean="0"/>
            <a:t>CDN</a:t>
          </a:r>
          <a:endParaRPr lang="en-US" dirty="0"/>
        </a:p>
      </dgm:t>
    </dgm:pt>
    <dgm:pt modelId="{9AB94BEA-1773-4E20-A4F1-ADCD54CD9171}" type="parTrans" cxnId="{09640BCD-EA70-41CE-9C5F-502D2DB8A50A}">
      <dgm:prSet/>
      <dgm:spPr/>
      <dgm:t>
        <a:bodyPr/>
        <a:lstStyle/>
        <a:p>
          <a:endParaRPr lang="en-US"/>
        </a:p>
      </dgm:t>
    </dgm:pt>
    <dgm:pt modelId="{7ADA3294-728C-41E6-9892-589C2B65033A}" type="sibTrans" cxnId="{09640BCD-EA70-41CE-9C5F-502D2DB8A50A}">
      <dgm:prSet/>
      <dgm:spPr/>
      <dgm:t>
        <a:bodyPr/>
        <a:lstStyle/>
        <a:p>
          <a:endParaRPr lang="en-US"/>
        </a:p>
      </dgm:t>
    </dgm:pt>
    <dgm:pt modelId="{52C9D837-1E5F-4F9C-93C8-DEC4C01FC0E8}">
      <dgm:prSet/>
      <dgm:spPr/>
      <dgm:t>
        <a:bodyPr/>
        <a:lstStyle/>
        <a:p>
          <a:pPr rtl="0"/>
          <a:r>
            <a:rPr lang="en-US" dirty="0" smtClean="0"/>
            <a:t>Both!</a:t>
          </a:r>
          <a:endParaRPr lang="en-US" dirty="0"/>
        </a:p>
      </dgm:t>
    </dgm:pt>
    <dgm:pt modelId="{8C6FE357-B000-4F9E-A481-B240257EB5B7}" type="parTrans" cxnId="{E159ED38-165E-4B4E-9F2F-66A73B433DE7}">
      <dgm:prSet/>
      <dgm:spPr/>
      <dgm:t>
        <a:bodyPr/>
        <a:lstStyle/>
        <a:p>
          <a:endParaRPr lang="en-US"/>
        </a:p>
      </dgm:t>
    </dgm:pt>
    <dgm:pt modelId="{EE8B5C16-185E-464F-AEE3-B1D924D9914B}" type="sibTrans" cxnId="{E159ED38-165E-4B4E-9F2F-66A73B433DE7}">
      <dgm:prSet/>
      <dgm:spPr/>
      <dgm:t>
        <a:bodyPr/>
        <a:lstStyle/>
        <a:p>
          <a:endParaRPr lang="en-US"/>
        </a:p>
      </dgm:t>
    </dgm:pt>
    <dgm:pt modelId="{2C4CBF27-785F-4B5F-B65C-92FC0C5091D9}" type="pres">
      <dgm:prSet presAssocID="{ABD4E765-5436-461C-AB2F-E970121548BD}" presName="cycle" presStyleCnt="0">
        <dgm:presLayoutVars>
          <dgm:chMax val="1"/>
          <dgm:dir/>
          <dgm:animLvl val="ctr"/>
          <dgm:resizeHandles val="exact"/>
        </dgm:presLayoutVars>
      </dgm:prSet>
      <dgm:spPr/>
      <dgm:t>
        <a:bodyPr/>
        <a:lstStyle/>
        <a:p>
          <a:endParaRPr lang="en-US"/>
        </a:p>
      </dgm:t>
    </dgm:pt>
    <dgm:pt modelId="{98107D63-4581-4F59-97C6-ABFD40C8D831}" type="pres">
      <dgm:prSet presAssocID="{42A180F1-BE44-4D42-A5A9-CB0F290CA5DC}" presName="centerShape" presStyleLbl="node0" presStyleIdx="0" presStyleCnt="1"/>
      <dgm:spPr/>
      <dgm:t>
        <a:bodyPr/>
        <a:lstStyle/>
        <a:p>
          <a:endParaRPr lang="en-US"/>
        </a:p>
      </dgm:t>
    </dgm:pt>
    <dgm:pt modelId="{5B82C93E-BEC8-4063-8FF7-60E135FD3C94}" type="pres">
      <dgm:prSet presAssocID="{EDA16B68-5E1A-4172-884D-E527A3C6DFA8}" presName="parTrans" presStyleLbl="bgSibTrans2D1" presStyleIdx="0" presStyleCnt="3"/>
      <dgm:spPr/>
      <dgm:t>
        <a:bodyPr/>
        <a:lstStyle/>
        <a:p>
          <a:endParaRPr lang="en-US"/>
        </a:p>
      </dgm:t>
    </dgm:pt>
    <dgm:pt modelId="{EF1007D8-3B39-4BE0-8820-500D041DE680}" type="pres">
      <dgm:prSet presAssocID="{6452F58D-4A6F-4D4E-B446-8D6D86FC1BB8}" presName="node" presStyleLbl="node1" presStyleIdx="0" presStyleCnt="3">
        <dgm:presLayoutVars>
          <dgm:bulletEnabled val="1"/>
        </dgm:presLayoutVars>
      </dgm:prSet>
      <dgm:spPr/>
      <dgm:t>
        <a:bodyPr/>
        <a:lstStyle/>
        <a:p>
          <a:endParaRPr lang="en-US"/>
        </a:p>
      </dgm:t>
    </dgm:pt>
    <dgm:pt modelId="{26726DE5-9C90-499C-BBDE-A37FA7358DD4}" type="pres">
      <dgm:prSet presAssocID="{9AB94BEA-1773-4E20-A4F1-ADCD54CD9171}" presName="parTrans" presStyleLbl="bgSibTrans2D1" presStyleIdx="1" presStyleCnt="3"/>
      <dgm:spPr/>
      <dgm:t>
        <a:bodyPr/>
        <a:lstStyle/>
        <a:p>
          <a:endParaRPr lang="en-US"/>
        </a:p>
      </dgm:t>
    </dgm:pt>
    <dgm:pt modelId="{DE722F3D-3CBC-424C-A395-EE9D78441B88}" type="pres">
      <dgm:prSet presAssocID="{51A5F98F-6906-4956-8C86-D9B81BB48A8E}" presName="node" presStyleLbl="node1" presStyleIdx="1" presStyleCnt="3">
        <dgm:presLayoutVars>
          <dgm:bulletEnabled val="1"/>
        </dgm:presLayoutVars>
      </dgm:prSet>
      <dgm:spPr/>
      <dgm:t>
        <a:bodyPr/>
        <a:lstStyle/>
        <a:p>
          <a:endParaRPr lang="en-US"/>
        </a:p>
      </dgm:t>
    </dgm:pt>
    <dgm:pt modelId="{CDF7C1B3-EA89-4BBF-99DB-A93FFF801E24}" type="pres">
      <dgm:prSet presAssocID="{8C6FE357-B000-4F9E-A481-B240257EB5B7}" presName="parTrans" presStyleLbl="bgSibTrans2D1" presStyleIdx="2" presStyleCnt="3"/>
      <dgm:spPr/>
      <dgm:t>
        <a:bodyPr/>
        <a:lstStyle/>
        <a:p>
          <a:endParaRPr lang="en-US"/>
        </a:p>
      </dgm:t>
    </dgm:pt>
    <dgm:pt modelId="{B792BD28-741B-4EA2-9B65-BBA969B4F4A0}" type="pres">
      <dgm:prSet presAssocID="{52C9D837-1E5F-4F9C-93C8-DEC4C01FC0E8}" presName="node" presStyleLbl="node1" presStyleIdx="2" presStyleCnt="3">
        <dgm:presLayoutVars>
          <dgm:bulletEnabled val="1"/>
        </dgm:presLayoutVars>
      </dgm:prSet>
      <dgm:spPr/>
      <dgm:t>
        <a:bodyPr/>
        <a:lstStyle/>
        <a:p>
          <a:endParaRPr lang="en-US"/>
        </a:p>
      </dgm:t>
    </dgm:pt>
  </dgm:ptLst>
  <dgm:cxnLst>
    <dgm:cxn modelId="{09F43FB6-AC75-467B-AE23-B83673040885}" type="presOf" srcId="{6452F58D-4A6F-4D4E-B446-8D6D86FC1BB8}" destId="{EF1007D8-3B39-4BE0-8820-500D041DE680}" srcOrd="0" destOrd="0" presId="urn:microsoft.com/office/officeart/2005/8/layout/radial4"/>
    <dgm:cxn modelId="{5D4026C0-BCCC-46F2-A18E-13C1528D9755}" type="presOf" srcId="{52C9D837-1E5F-4F9C-93C8-DEC4C01FC0E8}" destId="{B792BD28-741B-4EA2-9B65-BBA969B4F4A0}" srcOrd="0" destOrd="0" presId="urn:microsoft.com/office/officeart/2005/8/layout/radial4"/>
    <dgm:cxn modelId="{B7CA3AE9-5291-489E-AD15-15A3422BCCAF}" type="presOf" srcId="{9AB94BEA-1773-4E20-A4F1-ADCD54CD9171}" destId="{26726DE5-9C90-499C-BBDE-A37FA7358DD4}" srcOrd="0" destOrd="0" presId="urn:microsoft.com/office/officeart/2005/8/layout/radial4"/>
    <dgm:cxn modelId="{5D3E6D06-7BED-4257-BFD7-3FD97C22A7EE}" type="presOf" srcId="{8C6FE357-B000-4F9E-A481-B240257EB5B7}" destId="{CDF7C1B3-EA89-4BBF-99DB-A93FFF801E24}" srcOrd="0" destOrd="0" presId="urn:microsoft.com/office/officeart/2005/8/layout/radial4"/>
    <dgm:cxn modelId="{EE74381C-5114-4995-9413-5677BD119D49}" type="presOf" srcId="{EDA16B68-5E1A-4172-884D-E527A3C6DFA8}" destId="{5B82C93E-BEC8-4063-8FF7-60E135FD3C94}" srcOrd="0" destOrd="0" presId="urn:microsoft.com/office/officeart/2005/8/layout/radial4"/>
    <dgm:cxn modelId="{83F44E51-249E-4DA7-ACC3-3F3CFCDD87DE}" type="presOf" srcId="{ABD4E765-5436-461C-AB2F-E970121548BD}" destId="{2C4CBF27-785F-4B5F-B65C-92FC0C5091D9}" srcOrd="0" destOrd="0" presId="urn:microsoft.com/office/officeart/2005/8/layout/radial4"/>
    <dgm:cxn modelId="{9FFD4E8F-2346-42C3-9A4D-F491C3D112DC}" type="presOf" srcId="{42A180F1-BE44-4D42-A5A9-CB0F290CA5DC}" destId="{98107D63-4581-4F59-97C6-ABFD40C8D831}" srcOrd="0" destOrd="0" presId="urn:microsoft.com/office/officeart/2005/8/layout/radial4"/>
    <dgm:cxn modelId="{E159ED38-165E-4B4E-9F2F-66A73B433DE7}" srcId="{42A180F1-BE44-4D42-A5A9-CB0F290CA5DC}" destId="{52C9D837-1E5F-4F9C-93C8-DEC4C01FC0E8}" srcOrd="2" destOrd="0" parTransId="{8C6FE357-B000-4F9E-A481-B240257EB5B7}" sibTransId="{EE8B5C16-185E-464F-AEE3-B1D924D9914B}"/>
    <dgm:cxn modelId="{ABE99A85-490C-400D-AD6C-EE589FAA2481}" type="presOf" srcId="{51A5F98F-6906-4956-8C86-D9B81BB48A8E}" destId="{DE722F3D-3CBC-424C-A395-EE9D78441B88}" srcOrd="0" destOrd="0" presId="urn:microsoft.com/office/officeart/2005/8/layout/radial4"/>
    <dgm:cxn modelId="{D537D891-DE0D-46FF-BB1C-B7A8EF74CA0B}" srcId="{ABD4E765-5436-461C-AB2F-E970121548BD}" destId="{42A180F1-BE44-4D42-A5A9-CB0F290CA5DC}" srcOrd="0" destOrd="0" parTransId="{AB3B6868-F65E-4670-AB81-F56F9E331AF3}" sibTransId="{DAA17447-B04D-4376-9F7A-0257746B323F}"/>
    <dgm:cxn modelId="{2C2683C5-9926-48F6-A343-F260D2B4975D}" srcId="{42A180F1-BE44-4D42-A5A9-CB0F290CA5DC}" destId="{6452F58D-4A6F-4D4E-B446-8D6D86FC1BB8}" srcOrd="0" destOrd="0" parTransId="{EDA16B68-5E1A-4172-884D-E527A3C6DFA8}" sibTransId="{CC1D15C6-4BC7-489D-9A4E-F9C6C50764FC}"/>
    <dgm:cxn modelId="{09640BCD-EA70-41CE-9C5F-502D2DB8A50A}" srcId="{42A180F1-BE44-4D42-A5A9-CB0F290CA5DC}" destId="{51A5F98F-6906-4956-8C86-D9B81BB48A8E}" srcOrd="1" destOrd="0" parTransId="{9AB94BEA-1773-4E20-A4F1-ADCD54CD9171}" sibTransId="{7ADA3294-728C-41E6-9892-589C2B65033A}"/>
    <dgm:cxn modelId="{B6C46CD2-E051-4585-9F33-52C973960D04}" type="presParOf" srcId="{2C4CBF27-785F-4B5F-B65C-92FC0C5091D9}" destId="{98107D63-4581-4F59-97C6-ABFD40C8D831}" srcOrd="0" destOrd="0" presId="urn:microsoft.com/office/officeart/2005/8/layout/radial4"/>
    <dgm:cxn modelId="{441D54D4-69ED-435D-B44F-D3CB81E7F358}" type="presParOf" srcId="{2C4CBF27-785F-4B5F-B65C-92FC0C5091D9}" destId="{5B82C93E-BEC8-4063-8FF7-60E135FD3C94}" srcOrd="1" destOrd="0" presId="urn:microsoft.com/office/officeart/2005/8/layout/radial4"/>
    <dgm:cxn modelId="{03504519-A57B-41F6-B356-1F8D105E879C}" type="presParOf" srcId="{2C4CBF27-785F-4B5F-B65C-92FC0C5091D9}" destId="{EF1007D8-3B39-4BE0-8820-500D041DE680}" srcOrd="2" destOrd="0" presId="urn:microsoft.com/office/officeart/2005/8/layout/radial4"/>
    <dgm:cxn modelId="{80623C2C-E3B2-42BF-A23E-7E9081540800}" type="presParOf" srcId="{2C4CBF27-785F-4B5F-B65C-92FC0C5091D9}" destId="{26726DE5-9C90-499C-BBDE-A37FA7358DD4}" srcOrd="3" destOrd="0" presId="urn:microsoft.com/office/officeart/2005/8/layout/radial4"/>
    <dgm:cxn modelId="{0A7EB83B-D527-45D0-A813-FEDDCCD67561}" type="presParOf" srcId="{2C4CBF27-785F-4B5F-B65C-92FC0C5091D9}" destId="{DE722F3D-3CBC-424C-A395-EE9D78441B88}" srcOrd="4" destOrd="0" presId="urn:microsoft.com/office/officeart/2005/8/layout/radial4"/>
    <dgm:cxn modelId="{8F104452-0D80-4F95-98DA-A9F87E92F5A0}" type="presParOf" srcId="{2C4CBF27-785F-4B5F-B65C-92FC0C5091D9}" destId="{CDF7C1B3-EA89-4BBF-99DB-A93FFF801E24}" srcOrd="5" destOrd="0" presId="urn:microsoft.com/office/officeart/2005/8/layout/radial4"/>
    <dgm:cxn modelId="{A52A631A-F174-4698-BA8C-48E9AC263075}" type="presParOf" srcId="{2C4CBF27-785F-4B5F-B65C-92FC0C5091D9}" destId="{B792BD28-741B-4EA2-9B65-BBA969B4F4A0}"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F8B5B-FEE0-4A8D-A776-8FCF67B6C99B}">
      <dsp:nvSpPr>
        <dsp:cNvPr id="0" name=""/>
        <dsp:cNvSpPr/>
      </dsp:nvSpPr>
      <dsp:spPr>
        <a:xfrm rot="16200000">
          <a:off x="2000" y="1043"/>
          <a:ext cx="3600115" cy="3609475"/>
        </a:xfrm>
        <a:prstGeom prst="upArrow">
          <a:avLst>
            <a:gd name="adj1" fmla="val 50000"/>
            <a:gd name="adj2" fmla="val 35000"/>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CSS </a:t>
          </a:r>
        </a:p>
        <a:p>
          <a:pPr lvl="0" algn="ctr" defTabSz="1555750">
            <a:lnSpc>
              <a:spcPct val="90000"/>
            </a:lnSpc>
            <a:spcBef>
              <a:spcPct val="0"/>
            </a:spcBef>
            <a:spcAft>
              <a:spcPct val="35000"/>
            </a:spcAft>
          </a:pPr>
          <a:r>
            <a:rPr lang="en-US" sz="3500" kern="1200" dirty="0" smtClean="0"/>
            <a:t>( Style )</a:t>
          </a:r>
          <a:endParaRPr lang="en-US" sz="3500" kern="1200" dirty="0"/>
        </a:p>
      </dsp:txBody>
      <dsp:txXfrm rot="5400000">
        <a:off x="627340" y="905752"/>
        <a:ext cx="2979455" cy="1800057"/>
      </dsp:txXfrm>
    </dsp:sp>
    <dsp:sp modelId="{0F760741-9077-4407-846C-8668E3BBF38F}">
      <dsp:nvSpPr>
        <dsp:cNvPr id="0" name=""/>
        <dsp:cNvSpPr/>
      </dsp:nvSpPr>
      <dsp:spPr>
        <a:xfrm rot="5400000">
          <a:off x="5313283" y="1043"/>
          <a:ext cx="3600115" cy="3609475"/>
        </a:xfrm>
        <a:prstGeom prst="up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Html</a:t>
          </a:r>
        </a:p>
        <a:p>
          <a:pPr lvl="0" algn="ctr" defTabSz="1555750">
            <a:lnSpc>
              <a:spcPct val="90000"/>
            </a:lnSpc>
            <a:spcBef>
              <a:spcPct val="0"/>
            </a:spcBef>
            <a:spcAft>
              <a:spcPct val="35000"/>
            </a:spcAft>
          </a:pPr>
          <a:r>
            <a:rPr lang="en-US" sz="3500" kern="1200" dirty="0" smtClean="0"/>
            <a:t>( Structure )</a:t>
          </a:r>
          <a:endParaRPr lang="en-US" sz="3500" kern="1200" dirty="0"/>
        </a:p>
      </dsp:txBody>
      <dsp:txXfrm rot="-5400000">
        <a:off x="5308603" y="905752"/>
        <a:ext cx="2979455" cy="1800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F8B5B-FEE0-4A8D-A776-8FCF67B6C99B}">
      <dsp:nvSpPr>
        <dsp:cNvPr id="0" name=""/>
        <dsp:cNvSpPr/>
      </dsp:nvSpPr>
      <dsp:spPr>
        <a:xfrm rot="16200000">
          <a:off x="2000" y="1043"/>
          <a:ext cx="3600115" cy="3609475"/>
        </a:xfrm>
        <a:prstGeom prst="upArrow">
          <a:avLst>
            <a:gd name="adj1" fmla="val 50000"/>
            <a:gd name="adj2" fmla="val 35000"/>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Script </a:t>
          </a:r>
        </a:p>
        <a:p>
          <a:pPr lvl="0" algn="ctr" defTabSz="1555750">
            <a:lnSpc>
              <a:spcPct val="90000"/>
            </a:lnSpc>
            <a:spcBef>
              <a:spcPct val="0"/>
            </a:spcBef>
            <a:spcAft>
              <a:spcPct val="35000"/>
            </a:spcAft>
          </a:pPr>
          <a:r>
            <a:rPr lang="en-US" sz="3500" kern="1200" dirty="0" smtClean="0"/>
            <a:t>( Behavior )</a:t>
          </a:r>
          <a:endParaRPr lang="en-US" sz="3500" kern="1200" dirty="0"/>
        </a:p>
      </dsp:txBody>
      <dsp:txXfrm rot="5400000">
        <a:off x="627340" y="905752"/>
        <a:ext cx="2979455" cy="1800057"/>
      </dsp:txXfrm>
    </dsp:sp>
    <dsp:sp modelId="{0F760741-9077-4407-846C-8668E3BBF38F}">
      <dsp:nvSpPr>
        <dsp:cNvPr id="0" name=""/>
        <dsp:cNvSpPr/>
      </dsp:nvSpPr>
      <dsp:spPr>
        <a:xfrm rot="5400000">
          <a:off x="5313283" y="1043"/>
          <a:ext cx="3600115" cy="3609475"/>
        </a:xfrm>
        <a:prstGeom prst="up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Html</a:t>
          </a:r>
        </a:p>
        <a:p>
          <a:pPr lvl="0" algn="ctr" defTabSz="1555750">
            <a:lnSpc>
              <a:spcPct val="90000"/>
            </a:lnSpc>
            <a:spcBef>
              <a:spcPct val="0"/>
            </a:spcBef>
            <a:spcAft>
              <a:spcPct val="35000"/>
            </a:spcAft>
          </a:pPr>
          <a:r>
            <a:rPr lang="en-US" sz="3500" kern="1200" dirty="0" smtClean="0"/>
            <a:t>( Structure )</a:t>
          </a:r>
          <a:endParaRPr lang="en-US" sz="3500" kern="1200" dirty="0"/>
        </a:p>
      </dsp:txBody>
      <dsp:txXfrm rot="-5400000">
        <a:off x="5308603" y="905752"/>
        <a:ext cx="2979455" cy="18000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F8B5B-FEE0-4A8D-A776-8FCF67B6C99B}">
      <dsp:nvSpPr>
        <dsp:cNvPr id="0" name=""/>
        <dsp:cNvSpPr/>
      </dsp:nvSpPr>
      <dsp:spPr>
        <a:xfrm rot="16200000">
          <a:off x="2000" y="1043"/>
          <a:ext cx="3600115" cy="3609475"/>
        </a:xfrm>
        <a:prstGeom prst="upArrow">
          <a:avLst>
            <a:gd name="adj1" fmla="val 50000"/>
            <a:gd name="adj2" fmla="val 35000"/>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Script </a:t>
          </a:r>
        </a:p>
        <a:p>
          <a:pPr lvl="0" algn="ctr" defTabSz="1555750">
            <a:lnSpc>
              <a:spcPct val="90000"/>
            </a:lnSpc>
            <a:spcBef>
              <a:spcPct val="0"/>
            </a:spcBef>
            <a:spcAft>
              <a:spcPct val="35000"/>
            </a:spcAft>
          </a:pPr>
          <a:r>
            <a:rPr lang="en-US" sz="3500" kern="1200" dirty="0" smtClean="0"/>
            <a:t>( Behavior )</a:t>
          </a:r>
          <a:endParaRPr lang="en-US" sz="3500" kern="1200" dirty="0"/>
        </a:p>
      </dsp:txBody>
      <dsp:txXfrm rot="5400000">
        <a:off x="627340" y="905752"/>
        <a:ext cx="2979455" cy="1800057"/>
      </dsp:txXfrm>
    </dsp:sp>
    <dsp:sp modelId="{0F760741-9077-4407-846C-8668E3BBF38F}">
      <dsp:nvSpPr>
        <dsp:cNvPr id="0" name=""/>
        <dsp:cNvSpPr/>
      </dsp:nvSpPr>
      <dsp:spPr>
        <a:xfrm rot="5400000">
          <a:off x="5313283" y="1043"/>
          <a:ext cx="3600115" cy="3609475"/>
        </a:xfrm>
        <a:prstGeom prst="up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Html</a:t>
          </a:r>
        </a:p>
        <a:p>
          <a:pPr lvl="0" algn="ctr" defTabSz="1555750">
            <a:lnSpc>
              <a:spcPct val="90000"/>
            </a:lnSpc>
            <a:spcBef>
              <a:spcPct val="0"/>
            </a:spcBef>
            <a:spcAft>
              <a:spcPct val="35000"/>
            </a:spcAft>
          </a:pPr>
          <a:r>
            <a:rPr lang="en-US" sz="3500" kern="1200" dirty="0" smtClean="0"/>
            <a:t>( Structure )</a:t>
          </a:r>
          <a:endParaRPr lang="en-US" sz="3500" kern="1200" dirty="0"/>
        </a:p>
      </dsp:txBody>
      <dsp:txXfrm rot="-5400000">
        <a:off x="5308603" y="905752"/>
        <a:ext cx="2979455" cy="1800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07D63-4581-4F59-97C6-ABFD40C8D831}">
      <dsp:nvSpPr>
        <dsp:cNvPr id="0" name=""/>
        <dsp:cNvSpPr/>
      </dsp:nvSpPr>
      <dsp:spPr>
        <a:xfrm>
          <a:off x="3690760" y="2459850"/>
          <a:ext cx="2064818" cy="2064818"/>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en-US" sz="2200" kern="1200" smtClean="0"/>
            <a:t>jQuery.com </a:t>
          </a:r>
          <a:endParaRPr lang="en-US" sz="2200" kern="1200"/>
        </a:p>
      </dsp:txBody>
      <dsp:txXfrm>
        <a:off x="3993146" y="2762236"/>
        <a:ext cx="1460046" cy="1460046"/>
      </dsp:txXfrm>
    </dsp:sp>
    <dsp:sp modelId="{5B82C93E-BEC8-4063-8FF7-60E135FD3C94}">
      <dsp:nvSpPr>
        <dsp:cNvPr id="0" name=""/>
        <dsp:cNvSpPr/>
      </dsp:nvSpPr>
      <dsp:spPr>
        <a:xfrm rot="12900000">
          <a:off x="2363231" y="2099392"/>
          <a:ext cx="1581860" cy="588473"/>
        </a:xfrm>
        <a:prstGeom prst="leftArrow">
          <a:avLst>
            <a:gd name="adj1" fmla="val 60000"/>
            <a:gd name="adj2" fmla="val 50000"/>
          </a:avLst>
        </a:prstGeom>
        <a:solidFill>
          <a:schemeClr val="accent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F1007D8-3B39-4BE0-8820-500D041DE680}">
      <dsp:nvSpPr>
        <dsp:cNvPr id="0" name=""/>
        <dsp:cNvSpPr/>
      </dsp:nvSpPr>
      <dsp:spPr>
        <a:xfrm>
          <a:off x="1525480" y="1155338"/>
          <a:ext cx="1961577" cy="156926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rtl="0">
            <a:lnSpc>
              <a:spcPct val="90000"/>
            </a:lnSpc>
            <a:spcBef>
              <a:spcPct val="0"/>
            </a:spcBef>
            <a:spcAft>
              <a:spcPct val="35000"/>
            </a:spcAft>
          </a:pPr>
          <a:r>
            <a:rPr lang="en-US" sz="4300" kern="1200" dirty="0" smtClean="0"/>
            <a:t>Self-host  </a:t>
          </a:r>
          <a:endParaRPr lang="en-US" sz="4300" kern="1200" dirty="0"/>
        </a:p>
      </dsp:txBody>
      <dsp:txXfrm>
        <a:off x="1571442" y="1201300"/>
        <a:ext cx="1869653" cy="1477337"/>
      </dsp:txXfrm>
    </dsp:sp>
    <dsp:sp modelId="{26726DE5-9C90-499C-BBDE-A37FA7358DD4}">
      <dsp:nvSpPr>
        <dsp:cNvPr id="0" name=""/>
        <dsp:cNvSpPr/>
      </dsp:nvSpPr>
      <dsp:spPr>
        <a:xfrm rot="16200000">
          <a:off x="3932239" y="1282618"/>
          <a:ext cx="1581860" cy="588473"/>
        </a:xfrm>
        <a:prstGeom prst="leftArrow">
          <a:avLst>
            <a:gd name="adj1" fmla="val 60000"/>
            <a:gd name="adj2" fmla="val 50000"/>
          </a:avLst>
        </a:prstGeom>
        <a:solidFill>
          <a:schemeClr val="accent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E722F3D-3CBC-424C-A395-EE9D78441B88}">
      <dsp:nvSpPr>
        <dsp:cNvPr id="0" name=""/>
        <dsp:cNvSpPr/>
      </dsp:nvSpPr>
      <dsp:spPr>
        <a:xfrm>
          <a:off x="3742380" y="1293"/>
          <a:ext cx="1961577" cy="156926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rtl="0">
            <a:lnSpc>
              <a:spcPct val="90000"/>
            </a:lnSpc>
            <a:spcBef>
              <a:spcPct val="0"/>
            </a:spcBef>
            <a:spcAft>
              <a:spcPct val="35000"/>
            </a:spcAft>
          </a:pPr>
          <a:r>
            <a:rPr lang="en-US" sz="4300" kern="1200" dirty="0" smtClean="0"/>
            <a:t>CDN</a:t>
          </a:r>
          <a:endParaRPr lang="en-US" sz="4300" kern="1200" dirty="0"/>
        </a:p>
      </dsp:txBody>
      <dsp:txXfrm>
        <a:off x="3788342" y="47255"/>
        <a:ext cx="1869653" cy="1477337"/>
      </dsp:txXfrm>
    </dsp:sp>
    <dsp:sp modelId="{CDF7C1B3-EA89-4BBF-99DB-A93FFF801E24}">
      <dsp:nvSpPr>
        <dsp:cNvPr id="0" name=""/>
        <dsp:cNvSpPr/>
      </dsp:nvSpPr>
      <dsp:spPr>
        <a:xfrm rot="19500000">
          <a:off x="5501247" y="2099392"/>
          <a:ext cx="1581860" cy="588473"/>
        </a:xfrm>
        <a:prstGeom prst="leftArrow">
          <a:avLst>
            <a:gd name="adj1" fmla="val 60000"/>
            <a:gd name="adj2" fmla="val 50000"/>
          </a:avLst>
        </a:prstGeom>
        <a:solidFill>
          <a:schemeClr val="accent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792BD28-741B-4EA2-9B65-BBA969B4F4A0}">
      <dsp:nvSpPr>
        <dsp:cNvPr id="0" name=""/>
        <dsp:cNvSpPr/>
      </dsp:nvSpPr>
      <dsp:spPr>
        <a:xfrm>
          <a:off x="5959280" y="1155338"/>
          <a:ext cx="1961577" cy="156926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rtl="0">
            <a:lnSpc>
              <a:spcPct val="90000"/>
            </a:lnSpc>
            <a:spcBef>
              <a:spcPct val="0"/>
            </a:spcBef>
            <a:spcAft>
              <a:spcPct val="35000"/>
            </a:spcAft>
          </a:pPr>
          <a:r>
            <a:rPr lang="en-US" sz="4300" kern="1200" dirty="0" smtClean="0"/>
            <a:t>Both!</a:t>
          </a:r>
          <a:endParaRPr lang="en-US" sz="4300" kern="1200" dirty="0"/>
        </a:p>
      </dsp:txBody>
      <dsp:txXfrm>
        <a:off x="6005242" y="1201300"/>
        <a:ext cx="1869653" cy="1477337"/>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MIX11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5/26/2011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MIX 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5/26/2011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terprisejquery.com/2010/10/how-good-c-habits-can-encourage-bad-javascript-habits-part-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flickr.com/photos/grosplante/3384507590/sizes/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jslint.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Comparison_of_JavaScript_framework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plugins.jquery.com/"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github.com/Modernizr/Modernizr/wiki/HTML5-Cross-Browser-Polyfills"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trends.builtwith.com/javascript/Jquery"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docs.jquery.com/Events#ready.28_fn_.29"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yuiblog.com/crockfor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blogs.msdn.com/b/ie/archive/2011/03/24/ie9-s-document-modes-and-javascript.aspx" TargetMode="External"/><Relationship Id="rId4" Type="http://schemas.openxmlformats.org/officeDocument/2006/relationships/hyperlink" Target="http://blogs.msdn.com/b/ie/archive/2010/07/16/how-ie9-platform-preview-feedback-changed-the-javascript-standard.aspx"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farm3.static.flickr.com/2412/1535004347_a24d2cb5aa_z.jpg?zz=1"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twitter.com/elijahmanor"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twitter.com/@encosia" TargetMode="External"/><Relationship Id="rId5" Type="http://schemas.openxmlformats.org/officeDocument/2006/relationships/hyperlink" Target="http://paulirish.com/" TargetMode="External"/><Relationship Id="rId4" Type="http://schemas.openxmlformats.org/officeDocument/2006/relationships/hyperlink" Target="http://blog.reybango.com/"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pluralsight.com/"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paulirish.com/2010/10-things-i-learned-from-the-jquery-source/" TargetMode="External"/><Relationship Id="rId5" Type="http://schemas.openxmlformats.org/officeDocument/2006/relationships/hyperlink" Target="http://yuiblog.com/crockford/" TargetMode="External"/><Relationship Id="rId4" Type="http://schemas.openxmlformats.org/officeDocument/2006/relationships/hyperlink" Target="http://techpub.com/"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blog.reybango.com/2010/12/15/what-to-read-to-get-up-to-speed-in-javascript/"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on.csell.net/RebootYourJavaScript"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www.ecma-international.org/publications/files/ECMA-ST-ARCH/ECMA-262,%203rd%20edition,%20December%201999.pdf" TargetMode="External"/><Relationship Id="rId4" Type="http://schemas.openxmlformats.org/officeDocument/2006/relationships/hyperlink" Target="http://www.ecma-international.or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A78462D7-2B45-472A-955B-9CA864ADE2F4}"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a:t>
            </a:r>
            <a:r>
              <a:rPr lang="en-US" baseline="0" dirty="0" smtClean="0"/>
              <a:t> Simple, Sleek</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9827D82B-8877-4B45-993B-A95378F104D3}"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41081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doubt</a:t>
            </a:r>
            <a:r>
              <a:rPr lang="en-US" baseline="0" dirty="0" smtClean="0"/>
              <a:t> you’ve heard of CSS. If so, you know that CSS is powerful because it encourages the separation of style and structure in web sites. That separation takes the form of </a:t>
            </a:r>
            <a:r>
              <a:rPr lang="en-US" baseline="0" dirty="0" err="1" smtClean="0"/>
              <a:t>css</a:t>
            </a:r>
            <a:r>
              <a:rPr lang="en-US" baseline="0" dirty="0" smtClean="0"/>
              <a:t> files that are used to add styling to our Html pages, without the need for in-line styling of pages.</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0E7F0F4B-100C-47A3-9D45-84E00ADA760C}"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08452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 to CSS, </a:t>
            </a:r>
            <a:r>
              <a:rPr lang="en-US" baseline="0" dirty="0" err="1" smtClean="0"/>
              <a:t>jQuery</a:t>
            </a:r>
            <a:r>
              <a:rPr lang="en-US" baseline="0" dirty="0" smtClean="0"/>
              <a:t> operates under the principle of creating clean separation of web elements. Rather than style and structure, as with CSS, </a:t>
            </a:r>
            <a:r>
              <a:rPr lang="en-US" baseline="0" dirty="0" err="1" smtClean="0"/>
              <a:t>jQuery</a:t>
            </a:r>
            <a:r>
              <a:rPr lang="en-US" baseline="0" dirty="0" smtClean="0"/>
              <a:t> works under the principle of “Unobtrusive JavaScript,” which encourages the separation of behavior and structure. As with CSS, you should put as little script in your Html pages, and certainly not on elements themselves.</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D6AAB8CB-859D-4E7F-9F6A-E416C1876599}"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356457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[BDS] Perhaps show the inline here as well and swap inline and separation in the list</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3941F301-C8BB-4EC3-83D1-5FB4559D338A}"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4492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[BDS] Perhaps show the inline here as well and swap inline and separation in the list</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3941F301-C8BB-4EC3-83D1-5FB4559D338A}"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4492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http://enterprisejquery.com/2010/10/how-good-c-habits-can-encourage-bad-javascript-habits-part-2/</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http://www.flickr.com/photos/itssamuel/3387737094/sizes/l/in/photostream/</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D3529FF6-DB3C-4870-AADA-958C51D7B9AB}"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481907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25</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29</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http://www.flickr.com/photos/grosplante/3384507590/sizes/m/</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EACCAD3F-F9F7-47F6-BC78-14E6D16A1BCC}"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581266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34</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http://www.flickr.com/photos/itssamuel/3387737094/sizes/l/in/photostream/</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D3529FF6-DB3C-4870-AADA-958C51D7B9AB}"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481907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sng" kern="1200" dirty="0" smtClean="0">
              <a:solidFill>
                <a:schemeClr val="tx1"/>
              </a:solidFill>
              <a:effectLst/>
              <a:latin typeface="Segoe UI" pitchFamily="34" charset="0"/>
              <a:ea typeface="+mn-ea"/>
              <a:cs typeface="+mn-cs"/>
              <a:hlinkClick r:id="rId3"/>
            </a:endParaRPr>
          </a:p>
          <a:p>
            <a:r>
              <a:rPr lang="en-US" sz="900" b="0" i="0" u="sng" kern="1200" dirty="0" err="1" smtClean="0">
                <a:solidFill>
                  <a:schemeClr val="tx1"/>
                </a:solidFill>
                <a:effectLst/>
                <a:latin typeface="Segoe UI" pitchFamily="34" charset="0"/>
                <a:ea typeface="+mn-ea"/>
                <a:cs typeface="+mn-cs"/>
                <a:hlinkClick r:id="rId3"/>
              </a:rPr>
              <a:t>JSLint</a:t>
            </a:r>
            <a:r>
              <a:rPr lang="en-US" sz="900" b="0" i="0" kern="1200" dirty="0" smtClean="0">
                <a:solidFill>
                  <a:schemeClr val="tx1"/>
                </a:solidFill>
                <a:effectLst/>
                <a:latin typeface="Segoe UI" pitchFamily="34" charset="0"/>
                <a:ea typeface="+mn-ea"/>
                <a:cs typeface="+mn-cs"/>
              </a:rPr>
              <a:t> is a JavaScript program that looks for problems in JavaScript programs. It is a code quality tool.</a:t>
            </a:r>
          </a:p>
          <a:p>
            <a:endParaRPr lang="en-US" sz="900" b="0" i="0" kern="1200" dirty="0" smtClean="0">
              <a:solidFill>
                <a:schemeClr val="tx1"/>
              </a:solidFill>
              <a:effectLst/>
              <a:latin typeface="Segoe UI" pitchFamily="34" charset="0"/>
              <a:ea typeface="+mn-ea"/>
              <a:cs typeface="+mn-cs"/>
            </a:endParaRPr>
          </a:p>
          <a:p>
            <a:r>
              <a:rPr lang="en-US" sz="900" b="0" i="0" kern="1200" dirty="0" err="1" smtClean="0">
                <a:solidFill>
                  <a:schemeClr val="tx1"/>
                </a:solidFill>
                <a:effectLst/>
                <a:latin typeface="Segoe UI" pitchFamily="34" charset="0"/>
                <a:ea typeface="+mn-ea"/>
                <a:cs typeface="+mn-cs"/>
              </a:rPr>
              <a:t>JSLint</a:t>
            </a:r>
            <a:r>
              <a:rPr lang="en-US" sz="900" b="0" i="0" kern="1200" dirty="0" smtClean="0">
                <a:solidFill>
                  <a:schemeClr val="tx1"/>
                </a:solidFill>
                <a:effectLst/>
                <a:latin typeface="Segoe UI" pitchFamily="34" charset="0"/>
                <a:ea typeface="+mn-ea"/>
                <a:cs typeface="+mn-cs"/>
              </a:rPr>
              <a:t> takes a JavaScript source and scans it. If it finds a problem, it returns a message describing the problem and an approximate location within the source. The problem is not necessarily a syntax error, although it often </a:t>
            </a:r>
            <a:r>
              <a:rPr lang="en-US" sz="900" b="0" i="0" kern="1200" dirty="0" err="1" smtClean="0">
                <a:solidFill>
                  <a:schemeClr val="tx1"/>
                </a:solidFill>
                <a:effectLst/>
                <a:latin typeface="Segoe UI" pitchFamily="34" charset="0"/>
                <a:ea typeface="+mn-ea"/>
                <a:cs typeface="+mn-cs"/>
              </a:rPr>
              <a:t>is.JSLint</a:t>
            </a:r>
            <a:r>
              <a:rPr lang="en-US" sz="900" b="0" i="0" kern="1200" dirty="0" smtClean="0">
                <a:solidFill>
                  <a:schemeClr val="tx1"/>
                </a:solidFill>
                <a:effectLst/>
                <a:latin typeface="Segoe UI" pitchFamily="34" charset="0"/>
                <a:ea typeface="+mn-ea"/>
                <a:cs typeface="+mn-cs"/>
              </a:rPr>
              <a:t> looks at some style conventions as well as structural problems. It does not prove that your program is correct. It just provides another set of eyes to help spot problems.</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29E8D50E-B7BA-416A-A013-B7FD12182170}"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720399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http://en.wikipedia.org/wiki/Comparison_of_JavaScript_frameworks</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err="1" smtClean="0"/>
              <a:t>jQuery</a:t>
            </a:r>
            <a:r>
              <a:rPr lang="en-US" dirty="0" smtClean="0"/>
              <a:t> Plugins: </a:t>
            </a:r>
            <a:r>
              <a:rPr lang="en-US" dirty="0" smtClean="0">
                <a:hlinkClick r:id="rId3"/>
              </a:rPr>
              <a:t>http://plugins.jquery.com/</a:t>
            </a:r>
            <a:endParaRPr lang="en-US" dirty="0" smtClean="0"/>
          </a:p>
          <a:p>
            <a:r>
              <a:rPr lang="en-US" dirty="0" smtClean="0"/>
              <a:t>Html5 </a:t>
            </a:r>
            <a:r>
              <a:rPr lang="en-US" dirty="0" err="1" smtClean="0"/>
              <a:t>PolyFills</a:t>
            </a:r>
            <a:r>
              <a:rPr lang="en-US" dirty="0" smtClean="0"/>
              <a:t>: </a:t>
            </a:r>
            <a:r>
              <a:rPr lang="en-US" dirty="0" smtClean="0">
                <a:hlinkClick r:id="rId4"/>
              </a:rPr>
              <a:t>https://github.com/Modernizr/Modernizr/wiki/HTML5-Cross-Browser-Polyfills</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29A1CFF8-A0E1-4044-AB7C-5B1F3E0DE57D}"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132994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As</a:t>
            </a:r>
            <a:r>
              <a:rPr lang="en-US" baseline="0" dirty="0" smtClean="0"/>
              <a:t> of March 2011</a:t>
            </a:r>
            <a:endParaRPr lang="en-US" dirty="0" smtClean="0"/>
          </a:p>
          <a:p>
            <a:endParaRPr lang="en-US" dirty="0" smtClean="0">
              <a:hlinkClick r:id="rId3"/>
            </a:endParaRPr>
          </a:p>
          <a:p>
            <a:r>
              <a:rPr lang="en-US" dirty="0" smtClean="0">
                <a:hlinkClick r:id="rId3"/>
              </a:rPr>
              <a:t>http://trends.builtwith.com/javascript/Jquery</a:t>
            </a:r>
            <a:endParaRPr lang="en-US" dirty="0" smtClean="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F5D635B2-BD2E-4D35-9BDC-B9DE82FB1250}"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537345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1 Minute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Remember</a:t>
            </a:r>
            <a:r>
              <a:rPr lang="en-US" baseline="0" dirty="0" smtClean="0"/>
              <a:t> this? This was what it took to determine the value of a selected radio button before </a:t>
            </a:r>
            <a:r>
              <a:rPr lang="en-US" baseline="0" dirty="0" err="1" smtClean="0"/>
              <a:t>jQeury</a:t>
            </a:r>
            <a:r>
              <a:rPr lang="en-US" baseline="0" dirty="0" smtClean="0"/>
              <a:t>. What does it look like now?</a:t>
            </a:r>
            <a:endParaRPr lang="en-US" dirty="0" smtClean="0"/>
          </a:p>
        </p:txBody>
      </p:sp>
      <p:sp>
        <p:nvSpPr>
          <p:cNvPr id="4" name="Slide Number Placeholder 3"/>
          <p:cNvSpPr>
            <a:spLocks noGrp="1"/>
          </p:cNvSpPr>
          <p:nvPr>
            <p:ph type="sldNum" sz="quarter" idx="10"/>
          </p:nvPr>
        </p:nvSpPr>
        <p:spPr/>
        <p:txBody>
          <a:bodyPr/>
          <a:lstStyle/>
          <a:p>
            <a:fld id="{62DFC9F2-8CE0-45A5-9DC8-5F8AED0B578A}" type="slidenum">
              <a:rPr lang="en-US" smtClean="0"/>
              <a:t>42</a:t>
            </a:fld>
            <a:endParaRPr lang="en-US"/>
          </a:p>
        </p:txBody>
      </p:sp>
    </p:spTree>
    <p:extLst>
      <p:ext uri="{BB962C8B-B14F-4D97-AF65-F5344CB8AC3E}">
        <p14:creationId xmlns:p14="http://schemas.microsoft.com/office/powerpoint/2010/main" val="3705936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1 Minute</a:t>
            </a:r>
          </a:p>
          <a:p>
            <a:endParaRPr lang="en-US" dirty="0" smtClean="0"/>
          </a:p>
          <a:p>
            <a:r>
              <a:rPr lang="en-US" dirty="0" smtClean="0"/>
              <a:t>Much simpler,</a:t>
            </a:r>
            <a:r>
              <a:rPr lang="en-US" baseline="0" dirty="0" smtClean="0"/>
              <a:t> no? That’s the goal of </a:t>
            </a:r>
            <a:r>
              <a:rPr lang="en-US" baseline="0" dirty="0" err="1" smtClean="0"/>
              <a:t>jQuery</a:t>
            </a:r>
            <a:r>
              <a:rPr lang="en-US" baseline="0" dirty="0" smtClean="0"/>
              <a:t>, to give you the full power of JavaScript through simple concepts and APIs that don’t clutter up your pages, and to enable you to accomplish common tasks faster with code that’s more readable and more maintainable.</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43</a:t>
            </a:fld>
            <a:endParaRPr lang="en-US"/>
          </a:p>
        </p:txBody>
      </p:sp>
    </p:spTree>
    <p:extLst>
      <p:ext uri="{BB962C8B-B14F-4D97-AF65-F5344CB8AC3E}">
        <p14:creationId xmlns:p14="http://schemas.microsoft.com/office/powerpoint/2010/main" val="1802498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 to CSS, </a:t>
            </a:r>
            <a:r>
              <a:rPr lang="en-US" baseline="0" dirty="0" err="1" smtClean="0"/>
              <a:t>jQuery</a:t>
            </a:r>
            <a:r>
              <a:rPr lang="en-US" baseline="0" dirty="0" smtClean="0"/>
              <a:t> operates under the principle of creating clean separation of web elements. Rather than style and structure, as with CSS, </a:t>
            </a:r>
            <a:r>
              <a:rPr lang="en-US" baseline="0" dirty="0" err="1" smtClean="0"/>
              <a:t>jQuery</a:t>
            </a:r>
            <a:r>
              <a:rPr lang="en-US" baseline="0" dirty="0" smtClean="0"/>
              <a:t> works under the principle of “Unobtrusive JavaScript,” which encourages the separation of behavior and structure. As with CSS, you should put as little script in your Html pages, and certainly not on elements themselves.</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D6AAB8CB-859D-4E7F-9F6A-E416C1876599}"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1356457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eaLnBrk="1" hangingPunct="1"/>
            <a:r>
              <a:rPr lang="en-US" sz="1600" u="sng" dirty="0" smtClean="0">
                <a:solidFill>
                  <a:srgbClr val="000000"/>
                </a:solidFill>
                <a:latin typeface="Lucida Grande" charset="0"/>
                <a:ea typeface="Lucida Grande" charset="0"/>
                <a:cs typeface="Lucida Grande" charset="0"/>
                <a:sym typeface="Lucida Grande" charset="0"/>
              </a:rPr>
              <a:t>Estimated Time</a:t>
            </a:r>
            <a:r>
              <a:rPr lang="en-US" sz="1600" dirty="0" smtClean="0">
                <a:solidFill>
                  <a:srgbClr val="000000"/>
                </a:solidFill>
                <a:latin typeface="Lucida Grande" charset="0"/>
                <a:ea typeface="Lucida Grande" charset="0"/>
                <a:cs typeface="Lucida Grande" charset="0"/>
                <a:sym typeface="Lucida Grande" charset="0"/>
              </a:rPr>
              <a:t>: 2 minutes</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Talking Points:</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You can choose to self host files - this is including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in the scripts folder in Visual Studio.</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Can also just include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from a CDN - simply change the script reference to point to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on the CDN</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Can be faster loading and client browser may already have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file cached</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Be careful! If the CDN goes down your site may also go down.</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 You can also use the CDN and back that up with your</a:t>
            </a:r>
            <a:r>
              <a:rPr lang="en-US" sz="1600" baseline="0" dirty="0" smtClean="0">
                <a:solidFill>
                  <a:srgbClr val="000000"/>
                </a:solidFill>
                <a:latin typeface="Lucida Grande" charset="0"/>
                <a:ea typeface="Lucida Grande" charset="0"/>
                <a:cs typeface="Lucida Grande" charset="0"/>
                <a:sym typeface="Lucida Grande" charset="0"/>
              </a:rPr>
              <a:t> local version :: We’ll demo that later</a:t>
            </a:r>
            <a:endParaRPr lang="en-US" sz="1600" dirty="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endParaRPr lang="en-US" sz="1600" dirty="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Forms ::</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Source version is human readable.</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Always include the minified version for your production code.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smtClean="0"/>
              <a:t>Estimated Time: </a:t>
            </a:r>
            <a:r>
              <a:rPr lang="en-US" dirty="0" smtClean="0"/>
              <a:t>1 Minute</a:t>
            </a:r>
          </a:p>
          <a:p>
            <a:endParaRPr lang="en-US" dirty="0" smtClean="0"/>
          </a:p>
          <a:p>
            <a:r>
              <a:rPr lang="en-US" dirty="0" smtClean="0"/>
              <a:t>If</a:t>
            </a:r>
            <a:r>
              <a:rPr lang="en-US" baseline="0" dirty="0" smtClean="0"/>
              <a:t> you spend any time around </a:t>
            </a:r>
            <a:r>
              <a:rPr lang="en-US" baseline="0" dirty="0" err="1" smtClean="0"/>
              <a:t>jQuery</a:t>
            </a:r>
            <a:r>
              <a:rPr lang="en-US" baseline="0" dirty="0" smtClean="0"/>
              <a:t>, you’ll hear the term “selector” thrown around. A selector in </a:t>
            </a:r>
            <a:r>
              <a:rPr lang="en-US" baseline="0" dirty="0" err="1" smtClean="0"/>
              <a:t>jQuery</a:t>
            </a:r>
            <a:r>
              <a:rPr lang="en-US" baseline="0" dirty="0" smtClean="0"/>
              <a:t> is simply a string that is passed into the </a:t>
            </a:r>
            <a:r>
              <a:rPr lang="en-US" baseline="0" dirty="0" err="1" smtClean="0"/>
              <a:t>jQuery</a:t>
            </a:r>
            <a:r>
              <a:rPr lang="en-US" baseline="0" dirty="0" smtClean="0"/>
              <a:t> function that identifies a single or set of DOM elements that should be selected from the page. </a:t>
            </a:r>
            <a:r>
              <a:rPr lang="en-US" baseline="0" dirty="0" err="1" smtClean="0"/>
              <a:t>jQuery</a:t>
            </a:r>
            <a:r>
              <a:rPr lang="en-US" baseline="0" dirty="0" smtClean="0"/>
              <a:t> selectors use the same selector syntax that CSS uses, which you should already be familiar with. In this example, we’re specifying all links within paragraph tags (“p a”) and in the second, all even table rows in a table (“</a:t>
            </a:r>
            <a:r>
              <a:rPr lang="en-US" baseline="0" dirty="0" err="1" smtClean="0"/>
              <a:t>tr:even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48</a:t>
            </a:fld>
            <a:endParaRPr lang="en-US"/>
          </a:p>
        </p:txBody>
      </p:sp>
    </p:spTree>
    <p:extLst>
      <p:ext uri="{BB962C8B-B14F-4D97-AF65-F5344CB8AC3E}">
        <p14:creationId xmlns:p14="http://schemas.microsoft.com/office/powerpoint/2010/main" val="392230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the language of the modern web….</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C3495671-1CE8-456F-AA69-40E48862E2F0}"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382372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1 Minutes</a:t>
            </a:r>
          </a:p>
          <a:p>
            <a:endParaRPr lang="en-US" dirty="0" smtClean="0"/>
          </a:p>
          <a:p>
            <a:r>
              <a:rPr lang="en-US" dirty="0" smtClean="0"/>
              <a:t>The $() Function (an</a:t>
            </a:r>
            <a:r>
              <a:rPr lang="en-US" baseline="0" dirty="0" smtClean="0"/>
              <a:t> alias for the </a:t>
            </a:r>
            <a:r>
              <a:rPr lang="en-US" baseline="0" dirty="0" err="1" smtClean="0"/>
              <a:t>jQuery</a:t>
            </a:r>
            <a:r>
              <a:rPr lang="en-US" baseline="0" dirty="0" smtClean="0"/>
              <a:t>() function) returns a special JavaScript Object (called a </a:t>
            </a:r>
            <a:r>
              <a:rPr lang="en-US" baseline="0" dirty="0" err="1" smtClean="0"/>
              <a:t>jQuery</a:t>
            </a:r>
            <a:r>
              <a:rPr lang="en-US" baseline="0" dirty="0" smtClean="0"/>
              <a:t> object) containing an array of the DOM elements that match the selector, in the order in which they are defined in the document. This object contains several predefined methods that can act on the collected group of elements (show, hide, click, </a:t>
            </a:r>
            <a:r>
              <a:rPr lang="en-US" baseline="0" dirty="0" err="1" smtClean="0"/>
              <a:t>etc</a:t>
            </a:r>
            <a:r>
              <a:rPr lang="en-US" baseline="0" dirty="0" smtClean="0"/>
              <a:t>). This construct is called a </a:t>
            </a:r>
            <a:r>
              <a:rPr lang="en-US" b="1" baseline="0" dirty="0" smtClean="0"/>
              <a:t>wrapper (or wrapped set) </a:t>
            </a:r>
            <a:r>
              <a:rPr lang="en-US" b="0" baseline="0" dirty="0" smtClean="0"/>
              <a:t>because is wraps the collected elements with extended functionality.</a:t>
            </a:r>
            <a:endParaRPr lang="en-US" b="1" dirty="0" smtClean="0"/>
          </a:p>
          <a:p>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49</a:t>
            </a:fld>
            <a:endParaRPr lang="en-US"/>
          </a:p>
        </p:txBody>
      </p:sp>
    </p:spTree>
    <p:extLst>
      <p:ext uri="{BB962C8B-B14F-4D97-AF65-F5344CB8AC3E}">
        <p14:creationId xmlns:p14="http://schemas.microsoft.com/office/powerpoint/2010/main" val="3612349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dirty="0" smtClean="0">
                <a:latin typeface="Lucida Grande" charset="0"/>
                <a:ea typeface="Lucida Grande" charset="0"/>
                <a:cs typeface="Lucida Grande" charset="0"/>
                <a:sym typeface="Lucida Grande" charset="0"/>
              </a:rPr>
              <a:t>Estimated Time</a:t>
            </a:r>
            <a:r>
              <a:rPr lang="en-US" sz="1600" dirty="0" smtClean="0">
                <a:latin typeface="Lucida Grande" charset="0"/>
                <a:ea typeface="Lucida Grande" charset="0"/>
                <a:cs typeface="Lucida Grande" charset="0"/>
                <a:sym typeface="Lucida Grande" charset="0"/>
              </a:rPr>
              <a:t>: 3 minutes</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Talking Points: </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With </a:t>
            </a:r>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many methods allow chaining.</a:t>
            </a:r>
          </a:p>
          <a:p>
            <a:pPr eaLnBrk="1" hangingPunct="1"/>
            <a:r>
              <a:rPr lang="en-US" sz="1600" dirty="0" smtClean="0">
                <a:latin typeface="Lucida Grande" charset="0"/>
                <a:ea typeface="Lucida Grande" charset="0"/>
                <a:cs typeface="Lucida Grande" charset="0"/>
                <a:sym typeface="Lucida Grande" charset="0"/>
              </a:rPr>
              <a:t>Chaining is where you can continue to “chain” on methods one after another. You’re able to do this because many built-in </a:t>
            </a:r>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wrapper</a:t>
            </a:r>
            <a:r>
              <a:rPr lang="en-US" sz="1600" baseline="0" dirty="0" smtClean="0">
                <a:latin typeface="Lucida Grande" charset="0"/>
                <a:ea typeface="Lucida Grande" charset="0"/>
                <a:cs typeface="Lucida Grande" charset="0"/>
                <a:sym typeface="Lucida Grande" charset="0"/>
              </a:rPr>
              <a:t> methods (hide, show, click, </a:t>
            </a:r>
            <a:r>
              <a:rPr lang="en-US" sz="1600" baseline="0" dirty="0" err="1" smtClean="0">
                <a:latin typeface="Lucida Grande" charset="0"/>
                <a:ea typeface="Lucida Grande" charset="0"/>
                <a:cs typeface="Lucida Grande" charset="0"/>
                <a:sym typeface="Lucida Grande" charset="0"/>
              </a:rPr>
              <a:t>addClass</a:t>
            </a:r>
            <a:r>
              <a:rPr lang="en-US" sz="1600" baseline="0" dirty="0" smtClean="0">
                <a:latin typeface="Lucida Grande" charset="0"/>
                <a:ea typeface="Lucida Grande" charset="0"/>
                <a:cs typeface="Lucida Grande" charset="0"/>
                <a:sym typeface="Lucida Grande" charset="0"/>
              </a:rPr>
              <a:t>, etc.) return the same group of elements after each operations. On the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API site (api.jquery.com), methods that chain return the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object (the special wrapper object).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As an example, the </a:t>
            </a:r>
            <a:r>
              <a:rPr lang="en-US" sz="1600" dirty="0" err="1" smtClean="0">
                <a:latin typeface="Lucida Grande" charset="0"/>
                <a:ea typeface="Lucida Grande" charset="0"/>
                <a:cs typeface="Lucida Grande" charset="0"/>
                <a:sym typeface="Lucida Grande" charset="0"/>
              </a:rPr>
              <a:t>addClass</a:t>
            </a:r>
            <a:r>
              <a:rPr lang="en-US" sz="1600" dirty="0" smtClean="0">
                <a:latin typeface="Lucida Grande" charset="0"/>
                <a:ea typeface="Lucida Grande" charset="0"/>
                <a:cs typeface="Lucida Grande" charset="0"/>
                <a:sym typeface="Lucida Grande" charset="0"/>
              </a:rPr>
              <a:t> method will add the class ‘odd’ in the code above, and then return the </a:t>
            </a:r>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collection it was given. This is why we can immediately chain on the “click” event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dirty="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dirty="0" smtClean="0">
                <a:latin typeface="Lucida Grande" charset="0"/>
                <a:ea typeface="Lucida Grande" charset="0"/>
                <a:cs typeface="Lucida Grande" charset="0"/>
                <a:sym typeface="Lucida Grande" charset="0"/>
              </a:rPr>
              <a:t>Estimated Time</a:t>
            </a:r>
            <a:r>
              <a:rPr lang="en-US" sz="1600" dirty="0" smtClean="0">
                <a:latin typeface="Lucida Grande" charset="0"/>
                <a:ea typeface="Lucida Grande" charset="0"/>
                <a:cs typeface="Lucida Grande" charset="0"/>
                <a:sym typeface="Lucida Grande" charset="0"/>
              </a:rPr>
              <a:t>: 4 minutes</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dirty="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dirty="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dirty="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dirty="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collection IS returned. You can then continue to chain.</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Visual Studio 2010 </a:t>
            </a:r>
            <a:r>
              <a:rPr lang="en-US" sz="1600" dirty="0" err="1" smtClean="0">
                <a:solidFill>
                  <a:srgbClr val="000000"/>
                </a:solidFill>
                <a:latin typeface="Lucida Grande" charset="0"/>
                <a:ea typeface="Lucida Grande" charset="0"/>
                <a:cs typeface="Lucida Grande" charset="0"/>
                <a:sym typeface="Lucida Grande" charset="0"/>
              </a:rPr>
              <a:t>Intellisense</a:t>
            </a:r>
            <a:r>
              <a:rPr lang="en-US" sz="1600" dirty="0" smtClean="0">
                <a:solidFill>
                  <a:srgbClr val="000000"/>
                </a:solidFill>
                <a:latin typeface="Lucida Grande" charset="0"/>
                <a:ea typeface="Lucida Grande" charset="0"/>
                <a:cs typeface="Lucida Grande" charset="0"/>
                <a:sym typeface="Lucida Grande" charset="0"/>
              </a:rPr>
              <a:t> can help when figuring out whether or not you can chain!</a:t>
            </a:r>
          </a:p>
          <a:p>
            <a:pPr eaLnBrk="1" hangingPunct="1"/>
            <a:r>
              <a:rPr lang="en-US" sz="1600" dirty="0" smtClean="0">
                <a:solidFill>
                  <a:srgbClr val="00B0F0"/>
                </a:solidFill>
                <a:latin typeface="Lucida Grande" charset="0"/>
                <a:ea typeface="Lucida Grande" charset="0"/>
                <a:cs typeface="Lucida Grande" charset="0"/>
                <a:sym typeface="Lucida Grande" charset="0"/>
              </a:rPr>
              <a:t>You can also find out whether or not a methods chains by looking at api.jquery.com. If the method returns “</a:t>
            </a:r>
            <a:r>
              <a:rPr lang="en-US" sz="1600" dirty="0" err="1" smtClean="0">
                <a:solidFill>
                  <a:srgbClr val="00B0F0"/>
                </a:solidFill>
                <a:latin typeface="Lucida Grande" charset="0"/>
                <a:ea typeface="Lucida Grande" charset="0"/>
                <a:cs typeface="Lucida Grande" charset="0"/>
                <a:sym typeface="Lucida Grande" charset="0"/>
              </a:rPr>
              <a:t>jQuery</a:t>
            </a:r>
            <a:r>
              <a:rPr lang="en-US" sz="1600" dirty="0" smtClean="0">
                <a:solidFill>
                  <a:srgbClr val="00B0F0"/>
                </a:solidFill>
                <a:latin typeface="Lucida Grande" charset="0"/>
                <a:ea typeface="Lucida Grande" charset="0"/>
                <a:cs typeface="Lucida Grande" charset="0"/>
                <a:sym typeface="Lucida Grande" charset="0"/>
              </a:rPr>
              <a:t>” on the </a:t>
            </a:r>
            <a:r>
              <a:rPr lang="en-US" sz="1600" dirty="0" err="1" smtClean="0">
                <a:solidFill>
                  <a:srgbClr val="00B0F0"/>
                </a:solidFill>
                <a:latin typeface="Lucida Grande" charset="0"/>
                <a:ea typeface="Lucida Grande" charset="0"/>
                <a:cs typeface="Lucida Grande" charset="0"/>
                <a:sym typeface="Lucida Grande" charset="0"/>
              </a:rPr>
              <a:t>api</a:t>
            </a:r>
            <a:r>
              <a:rPr lang="en-US" sz="1600" dirty="0" smtClean="0">
                <a:solidFill>
                  <a:srgbClr val="00B0F0"/>
                </a:solidFill>
                <a:latin typeface="Lucida Grande" charset="0"/>
                <a:ea typeface="Lucida Grande" charset="0"/>
                <a:cs typeface="Lucida Grande" charset="0"/>
                <a:sym typeface="Lucida Grande" charset="0"/>
              </a:rPr>
              <a:t> site, then you know it can be chained.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smtClean="0"/>
              <a:t>Estimated Time</a:t>
            </a:r>
            <a:r>
              <a:rPr lang="en-US" dirty="0" smtClean="0"/>
              <a:t>:</a:t>
            </a:r>
            <a:r>
              <a:rPr lang="en-US" baseline="0" dirty="0" smtClean="0"/>
              <a:t> 1 Minutes</a:t>
            </a:r>
          </a:p>
          <a:p>
            <a:endParaRPr lang="en-US" baseline="0" dirty="0" smtClean="0"/>
          </a:p>
          <a:p>
            <a:r>
              <a:rPr lang="en-US" baseline="0" dirty="0" smtClean="0"/>
              <a:t>Wrapping elements to be operated on is one of the most frequent uses of </a:t>
            </a:r>
            <a:r>
              <a:rPr lang="en-US" baseline="0" dirty="0" err="1" smtClean="0"/>
              <a:t>jQuerys</a:t>
            </a:r>
            <a:r>
              <a:rPr lang="en-US" baseline="0" dirty="0" smtClean="0"/>
              <a:t> $() function, but it’s not it’s only capability. The </a:t>
            </a:r>
            <a:r>
              <a:rPr lang="en-US" baseline="0" dirty="0" err="1" smtClean="0"/>
              <a:t>jQuery</a:t>
            </a:r>
            <a:r>
              <a:rPr lang="en-US" baseline="0" dirty="0" smtClean="0"/>
              <a:t> function can also serve as the namespace prefix for a handful of general utility functions. The above code can also be re-written as </a:t>
            </a:r>
            <a:r>
              <a:rPr lang="en-US" baseline="0" dirty="0" err="1" smtClean="0"/>
              <a:t>jQuery.trim</a:t>
            </a:r>
            <a:r>
              <a:rPr lang="en-US" baseline="0" dirty="0" smtClean="0"/>
              <a:t>() and perform the same function. The $ in this case is just a namespace prefix that provides access to general functions that don’t require the use of a pre-existing </a:t>
            </a:r>
            <a:r>
              <a:rPr lang="en-US" baseline="0" dirty="0" err="1" smtClean="0"/>
              <a:t>jQuery</a:t>
            </a:r>
            <a:r>
              <a:rPr lang="en-US" baseline="0" dirty="0" smtClean="0"/>
              <a:t> wrapped set to be utilized. The types of operations supported by utility functions include:</a:t>
            </a:r>
          </a:p>
          <a:p>
            <a:endParaRPr lang="en-US" baseline="0" dirty="0" smtClean="0"/>
          </a:p>
          <a:p>
            <a:pPr marL="171450" indent="-171450">
              <a:buFontTx/>
              <a:buChar char="-"/>
            </a:pPr>
            <a:r>
              <a:rPr lang="en-US" baseline="0" dirty="0" smtClean="0"/>
              <a:t>String manipulation</a:t>
            </a:r>
          </a:p>
          <a:p>
            <a:pPr marL="171450" indent="-171450">
              <a:buFontTx/>
              <a:buChar char="-"/>
            </a:pPr>
            <a:r>
              <a:rPr lang="en-US" baseline="0" dirty="0" smtClean="0"/>
              <a:t>Filtering, sorting and managing arrays</a:t>
            </a:r>
          </a:p>
          <a:p>
            <a:pPr marL="171450" indent="-171450">
              <a:buFontTx/>
              <a:buChar char="-"/>
            </a:pPr>
            <a:r>
              <a:rPr lang="en-US" baseline="0" dirty="0" smtClean="0"/>
              <a:t>Working with data</a:t>
            </a:r>
          </a:p>
          <a:p>
            <a:pPr marL="171450" indent="-171450">
              <a:buFontTx/>
              <a:buChar char="-"/>
            </a:pPr>
            <a:r>
              <a:rPr lang="en-US" baseline="0" dirty="0" smtClean="0"/>
              <a:t>Parsing </a:t>
            </a:r>
            <a:r>
              <a:rPr lang="en-US" baseline="0" dirty="0" err="1" smtClean="0"/>
              <a:t>json</a:t>
            </a:r>
            <a:r>
              <a:rPr lang="en-US" baseline="0" dirty="0" smtClean="0"/>
              <a:t> data</a:t>
            </a:r>
          </a:p>
          <a:p>
            <a:pPr marL="171450" indent="-171450">
              <a:buFontTx/>
              <a:buChar char="-"/>
            </a:pPr>
            <a:r>
              <a:rPr lang="en-US" baseline="0" dirty="0" smtClean="0"/>
              <a:t>Dynamically loading scripts</a:t>
            </a:r>
          </a:p>
          <a:p>
            <a:pPr marL="171450" indent="-171450">
              <a:buFontTx/>
              <a:buChar char="-"/>
            </a:pPr>
            <a:r>
              <a:rPr lang="en-US" baseline="0" dirty="0" smtClean="0"/>
              <a:t>And many more!</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54</a:t>
            </a:fld>
            <a:endParaRPr lang="en-US"/>
          </a:p>
        </p:txBody>
      </p:sp>
    </p:spTree>
    <p:extLst>
      <p:ext uri="{BB962C8B-B14F-4D97-AF65-F5344CB8AC3E}">
        <p14:creationId xmlns:p14="http://schemas.microsoft.com/office/powerpoint/2010/main" val="3419673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Estimated Time</a:t>
            </a:r>
            <a:r>
              <a:rPr lang="en-US" dirty="0" smtClean="0"/>
              <a:t>:</a:t>
            </a:r>
            <a:r>
              <a:rPr lang="en-US" baseline="0" dirty="0" smtClean="0"/>
              <a:t> 2 Minutes</a:t>
            </a:r>
            <a:endParaRPr lang="en-US" dirty="0" smtClean="0"/>
          </a:p>
          <a:p>
            <a:endParaRPr lang="en-US" dirty="0" smtClean="0"/>
          </a:p>
          <a:p>
            <a:r>
              <a:rPr lang="en-US" dirty="0" smtClean="0"/>
              <a:t>The first thing that most </a:t>
            </a:r>
            <a:r>
              <a:rPr lang="en-US" dirty="0" err="1" smtClean="0"/>
              <a:t>Javascript</a:t>
            </a:r>
            <a:r>
              <a:rPr lang="en-US" dirty="0" smtClean="0"/>
              <a:t> programmers end up doing is adding some code to their program, similar to this:</a:t>
            </a:r>
          </a:p>
          <a:p>
            <a:endParaRPr lang="en-US" dirty="0" smtClean="0"/>
          </a:p>
          <a:p>
            <a:r>
              <a:rPr lang="en-US" b="1" dirty="0" err="1" smtClean="0"/>
              <a:t>window.onload</a:t>
            </a:r>
            <a:r>
              <a:rPr lang="en-US" b="1" dirty="0" smtClean="0"/>
              <a:t> = function(){ alert("welcome"); } </a:t>
            </a:r>
          </a:p>
          <a:p>
            <a:endParaRPr lang="en-US" dirty="0" smtClean="0"/>
          </a:p>
          <a:p>
            <a:r>
              <a:rPr lang="en-US" dirty="0" smtClean="0"/>
              <a:t>Inside of which is the code that you want to run right when the page is loaded. </a:t>
            </a:r>
          </a:p>
          <a:p>
            <a:endParaRPr lang="en-US" dirty="0" smtClean="0"/>
          </a:p>
          <a:p>
            <a:r>
              <a:rPr lang="en-US" dirty="0" smtClean="0"/>
              <a:t>Problematically, however, the </a:t>
            </a:r>
            <a:r>
              <a:rPr lang="en-US" dirty="0" err="1" smtClean="0"/>
              <a:t>Javascript</a:t>
            </a:r>
            <a:r>
              <a:rPr lang="en-US" dirty="0" smtClean="0"/>
              <a:t> code isn't run until all images are finished downloading (this includes banner ads). The reason for using </a:t>
            </a:r>
            <a:r>
              <a:rPr lang="en-US" dirty="0" err="1" smtClean="0"/>
              <a:t>window.onload</a:t>
            </a:r>
            <a:r>
              <a:rPr lang="en-US" dirty="0" smtClean="0"/>
              <a:t> in the first place is that the HTML 'document' isn't finished loading yet, when you first try to run your code.</a:t>
            </a:r>
          </a:p>
          <a:p>
            <a:endParaRPr lang="en-US" dirty="0" smtClean="0"/>
          </a:p>
          <a:p>
            <a:r>
              <a:rPr lang="en-US" dirty="0" smtClean="0"/>
              <a:t>To circumvent both problems, </a:t>
            </a:r>
            <a:r>
              <a:rPr lang="en-US" dirty="0" err="1" smtClean="0"/>
              <a:t>jQuery</a:t>
            </a:r>
            <a:r>
              <a:rPr lang="en-US" dirty="0" smtClean="0"/>
              <a:t> has a simple statement that checks the document and waits until it's ready to be manipulated, known as the </a:t>
            </a:r>
            <a:r>
              <a:rPr lang="en-US" dirty="0" smtClean="0">
                <a:hlinkClick r:id="rId3" action="ppaction://hlinkfile" tooltip="Events"/>
              </a:rPr>
              <a:t>ready event</a:t>
            </a:r>
            <a:r>
              <a:rPr lang="en-US" dirty="0" smtClean="0"/>
              <a:t>: (Same</a:t>
            </a:r>
            <a:r>
              <a:rPr lang="en-US" baseline="0" dirty="0" smtClean="0"/>
              <a:t> as code on slide)</a:t>
            </a:r>
            <a:endParaRPr lang="en-US" dirty="0" smtClean="0"/>
          </a:p>
          <a:p>
            <a:r>
              <a:rPr lang="en-US" b="1" dirty="0" smtClean="0"/>
              <a:t>$(document).ready(function(){ // Your code here }); </a:t>
            </a:r>
            <a:endParaRPr lang="en-US" b="1" dirty="0"/>
          </a:p>
        </p:txBody>
      </p:sp>
      <p:sp>
        <p:nvSpPr>
          <p:cNvPr id="4" name="Slide Number Placeholder 3"/>
          <p:cNvSpPr>
            <a:spLocks noGrp="1"/>
          </p:cNvSpPr>
          <p:nvPr>
            <p:ph type="sldNum" sz="quarter" idx="10"/>
          </p:nvPr>
        </p:nvSpPr>
        <p:spPr/>
        <p:txBody>
          <a:bodyPr/>
          <a:lstStyle/>
          <a:p>
            <a:fld id="{62DFC9F2-8CE0-45A5-9DC8-5F8AED0B578A}" type="slidenum">
              <a:rPr lang="en-US" smtClean="0"/>
              <a:t>55</a:t>
            </a:fld>
            <a:endParaRPr lang="en-US"/>
          </a:p>
        </p:txBody>
      </p:sp>
    </p:spTree>
    <p:extLst>
      <p:ext uri="{BB962C8B-B14F-4D97-AF65-F5344CB8AC3E}">
        <p14:creationId xmlns:p14="http://schemas.microsoft.com/office/powerpoint/2010/main" val="119042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ignore it anymore.  </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0779B8CD-91D1-42A6-AAA2-E5B5A0623261}"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60461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for adding </a:t>
            </a:r>
            <a:r>
              <a:rPr lang="en-US" dirty="0" err="1" smtClean="0"/>
              <a:t>jQuery</a:t>
            </a:r>
            <a:r>
              <a:rPr lang="en-US" dirty="0" smtClean="0"/>
              <a:t> </a:t>
            </a:r>
            <a:r>
              <a:rPr lang="en-US" dirty="0" err="1" smtClean="0"/>
              <a:t>Templating</a:t>
            </a:r>
            <a:r>
              <a:rPr lang="en-US" dirty="0" smtClean="0"/>
              <a:t> to</a:t>
            </a:r>
            <a:r>
              <a:rPr lang="en-US" baseline="0" dirty="0" smtClean="0"/>
              <a:t> the MVC Music Store Application</a:t>
            </a:r>
            <a:endParaRPr lang="en-US" dirty="0"/>
          </a:p>
        </p:txBody>
      </p:sp>
    </p:spTree>
    <p:extLst>
      <p:ext uri="{BB962C8B-B14F-4D97-AF65-F5344CB8AC3E}">
        <p14:creationId xmlns:p14="http://schemas.microsoft.com/office/powerpoint/2010/main" val="1205464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smtClean="0"/>
              <a:t>Estimated Time</a:t>
            </a:r>
            <a:r>
              <a:rPr lang="en-US" dirty="0" smtClean="0"/>
              <a:t>: Two Minutes</a:t>
            </a:r>
          </a:p>
          <a:p>
            <a:endParaRPr lang="en-US" dirty="0" smtClean="0"/>
          </a:p>
          <a:p>
            <a:r>
              <a:rPr lang="en-US" dirty="0" err="1" smtClean="0"/>
              <a:t>jQuery</a:t>
            </a:r>
            <a:r>
              <a:rPr lang="en-US" dirty="0" smtClean="0"/>
              <a:t> contains a bevy of useful </a:t>
            </a:r>
            <a:r>
              <a:rPr lang="en-US" dirty="0" err="1" smtClean="0"/>
              <a:t>funcitons</a:t>
            </a:r>
            <a:r>
              <a:rPr lang="en-US" baseline="0" dirty="0" smtClean="0"/>
              <a:t> that we’ll reuse again and again, but no library can anticipate all of our needs. As such, </a:t>
            </a:r>
            <a:r>
              <a:rPr lang="en-US" baseline="0" dirty="0" err="1" smtClean="0"/>
              <a:t>jQuery</a:t>
            </a:r>
            <a:r>
              <a:rPr lang="en-US" baseline="0" dirty="0" smtClean="0"/>
              <a:t> was designed to enable you to easy extend core functionality and add your own. It’s possible to just write our own old-school style </a:t>
            </a:r>
            <a:r>
              <a:rPr lang="en-US" baseline="0" dirty="0" err="1" smtClean="0"/>
              <a:t>javascript</a:t>
            </a:r>
            <a:r>
              <a:rPr lang="en-US" baseline="0" dirty="0" smtClean="0"/>
              <a:t> functions as well, but extending </a:t>
            </a:r>
            <a:r>
              <a:rPr lang="en-US" baseline="0" dirty="0" err="1" smtClean="0"/>
              <a:t>jQuery</a:t>
            </a:r>
            <a:r>
              <a:rPr lang="en-US" baseline="0" dirty="0" smtClean="0"/>
              <a:t> allows us to use the powerful features </a:t>
            </a:r>
            <a:r>
              <a:rPr lang="en-US" baseline="0" dirty="0" err="1" smtClean="0"/>
              <a:t>jQuery</a:t>
            </a:r>
            <a:r>
              <a:rPr lang="en-US" baseline="0" dirty="0" smtClean="0"/>
              <a:t> provides, especially in the realm of element selection.</a:t>
            </a:r>
          </a:p>
          <a:p>
            <a:endParaRPr lang="en-US" baseline="0" dirty="0" smtClean="0"/>
          </a:p>
          <a:p>
            <a:r>
              <a:rPr lang="en-US" baseline="0" dirty="0" smtClean="0"/>
              <a:t>As an example, we’ve created a custom function above to disable a group of form elements. $.</a:t>
            </a:r>
            <a:r>
              <a:rPr lang="en-US" baseline="0" dirty="0" err="1" smtClean="0"/>
              <a:t>fn.disable</a:t>
            </a:r>
            <a:r>
              <a:rPr lang="en-US" baseline="0" dirty="0" smtClean="0"/>
              <a:t> means that we’re </a:t>
            </a:r>
            <a:r>
              <a:rPr lang="en-US" baseline="0" dirty="0" err="1" smtClean="0"/>
              <a:t>extendint</a:t>
            </a:r>
            <a:r>
              <a:rPr lang="en-US" baseline="0" dirty="0" smtClean="0"/>
              <a:t> the $ wrapper with a method named disable. Inside that function, the “this” keyword is the collection of wrapped DOM elements to be operated on. Then each() is called to operate over each element in the collection. Inside this block, the “this” keyword is a reference to the specific DOM element we’re operating on. Finally, we </a:t>
            </a:r>
            <a:r>
              <a:rPr lang="en-US" baseline="0" dirty="0" err="1" smtClean="0"/>
              <a:t>retuen</a:t>
            </a:r>
            <a:r>
              <a:rPr lang="en-US" baseline="0" dirty="0" smtClean="0"/>
              <a:t> the result of each so that our method will support chaining.</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71</a:t>
            </a:fld>
            <a:endParaRPr lang="en-US"/>
          </a:p>
        </p:txBody>
      </p:sp>
    </p:spTree>
    <p:extLst>
      <p:ext uri="{BB962C8B-B14F-4D97-AF65-F5344CB8AC3E}">
        <p14:creationId xmlns:p14="http://schemas.microsoft.com/office/powerpoint/2010/main" val="8376191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1 Minute</a:t>
            </a:r>
          </a:p>
          <a:p>
            <a:endParaRPr lang="en-US" dirty="0" smtClean="0"/>
          </a:p>
          <a:p>
            <a:r>
              <a:rPr lang="en-US" dirty="0" smtClean="0"/>
              <a:t>In</a:t>
            </a:r>
            <a:r>
              <a:rPr lang="en-US" baseline="0" dirty="0" smtClean="0"/>
              <a:t> addition to utilizing your own functions, you can also utilize any of countless plugins that provide custom </a:t>
            </a:r>
            <a:r>
              <a:rPr lang="en-US" baseline="0" dirty="0" err="1" smtClean="0"/>
              <a:t>jQuery</a:t>
            </a:r>
            <a:r>
              <a:rPr lang="en-US" baseline="0" dirty="0" smtClean="0"/>
              <a:t> functionality to your site. A Plugin in </a:t>
            </a:r>
            <a:r>
              <a:rPr lang="en-US" baseline="0" dirty="0" err="1" smtClean="0"/>
              <a:t>jQuery</a:t>
            </a:r>
            <a:r>
              <a:rPr lang="en-US" baseline="0" dirty="0" smtClean="0"/>
              <a:t> is just a JavaScript file that you include in your site. The file for that plugin will then Extend </a:t>
            </a:r>
            <a:r>
              <a:rPr lang="en-US" baseline="0" dirty="0" err="1" smtClean="0"/>
              <a:t>jQuery</a:t>
            </a:r>
            <a:r>
              <a:rPr lang="en-US" baseline="0" dirty="0" smtClean="0"/>
              <a:t> using the $.</a:t>
            </a:r>
            <a:r>
              <a:rPr lang="en-US" baseline="0" dirty="0" err="1" smtClean="0"/>
              <a:t>fn</a:t>
            </a:r>
            <a:r>
              <a:rPr lang="en-US" baseline="0" dirty="0" smtClean="0"/>
              <a:t> syntax covered in the last slide, and those functions are available for you to use.</a:t>
            </a:r>
          </a:p>
          <a:p>
            <a:endParaRPr lang="en-US" baseline="0" dirty="0" smtClean="0"/>
          </a:p>
          <a:p>
            <a:r>
              <a:rPr lang="en-US" baseline="0" dirty="0" smtClean="0"/>
              <a:t>The example above uses </a:t>
            </a:r>
            <a:r>
              <a:rPr lang="en-US" baseline="0" dirty="0" err="1" smtClean="0"/>
              <a:t>qTip</a:t>
            </a:r>
            <a:r>
              <a:rPr lang="en-US" baseline="0" dirty="0" smtClean="0"/>
              <a:t> (http://cragisworks.com/projects/qtip/demos/effecs/modal) to select the array od all li elements with the class “active,” and which are children of the last </a:t>
            </a:r>
            <a:r>
              <a:rPr lang="en-US" baseline="0" dirty="0" err="1" smtClean="0"/>
              <a:t>ui</a:t>
            </a:r>
            <a:r>
              <a:rPr lang="en-US" baseline="0" dirty="0" smtClean="0"/>
              <a:t> element on the page. Then the </a:t>
            </a:r>
            <a:r>
              <a:rPr lang="en-US" baseline="0" dirty="0" err="1" smtClean="0"/>
              <a:t>qTip</a:t>
            </a:r>
            <a:r>
              <a:rPr lang="en-US" baseline="0" dirty="0" smtClean="0"/>
              <a:t> function is called to place a tooltip-like hover box over each item that will show on the </a:t>
            </a:r>
            <a:r>
              <a:rPr lang="en-US" baseline="0" dirty="0" err="1" smtClean="0"/>
              <a:t>mouseover</a:t>
            </a:r>
            <a:r>
              <a:rPr lang="en-US" baseline="0" dirty="0" smtClean="0"/>
              <a:t> event, and hide itself on the </a:t>
            </a:r>
            <a:r>
              <a:rPr lang="en-US" baseline="0" dirty="0" err="1" smtClean="0"/>
              <a:t>mouseout</a:t>
            </a:r>
            <a:r>
              <a:rPr lang="en-US" baseline="0" dirty="0" smtClean="0"/>
              <a:t> event.</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72</a:t>
            </a:fld>
            <a:endParaRPr lang="en-US"/>
          </a:p>
        </p:txBody>
      </p:sp>
    </p:spTree>
    <p:extLst>
      <p:ext uri="{BB962C8B-B14F-4D97-AF65-F5344CB8AC3E}">
        <p14:creationId xmlns:p14="http://schemas.microsoft.com/office/powerpoint/2010/main" val="609524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dirty="0" smtClean="0">
                <a:latin typeface="Lucida Grande" charset="0"/>
                <a:ea typeface="Lucida Grande" charset="0"/>
                <a:cs typeface="Lucida Grande" charset="0"/>
                <a:sym typeface="Lucida Grande" charset="0"/>
              </a:rPr>
              <a:t>Estimated Time</a:t>
            </a:r>
            <a:r>
              <a:rPr lang="en-US" sz="1600" dirty="0" smtClean="0">
                <a:latin typeface="Lucida Grande" charset="0"/>
                <a:ea typeface="Lucida Grande" charset="0"/>
                <a:cs typeface="Lucida Grande" charset="0"/>
                <a:sym typeface="Lucida Grande" charset="0"/>
              </a:rPr>
              <a:t>: 2 minutes</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UI is an official extension to the </a:t>
            </a:r>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core library (and a separate</a:t>
            </a:r>
            <a:r>
              <a:rPr lang="en-US" sz="1600" baseline="0" dirty="0" smtClean="0">
                <a:latin typeface="Lucida Grande" charset="0"/>
                <a:ea typeface="Lucida Grande" charset="0"/>
                <a:cs typeface="Lucida Grande" charset="0"/>
                <a:sym typeface="Lucida Grande" charset="0"/>
              </a:rPr>
              <a:t> </a:t>
            </a:r>
            <a:r>
              <a:rPr lang="en-US" sz="1600" baseline="0" dirty="0" err="1" smtClean="0">
                <a:latin typeface="Lucida Grande" charset="0"/>
                <a:ea typeface="Lucida Grande" charset="0"/>
                <a:cs typeface="Lucida Grande" charset="0"/>
                <a:sym typeface="Lucida Grande" charset="0"/>
              </a:rPr>
              <a:t>js</a:t>
            </a:r>
            <a:r>
              <a:rPr lang="en-US" sz="1600" baseline="0" dirty="0" smtClean="0">
                <a:latin typeface="Lucida Grande" charset="0"/>
                <a:ea typeface="Lucida Grande" charset="0"/>
                <a:cs typeface="Lucida Grande" charset="0"/>
                <a:sym typeface="Lucida Grande" charset="0"/>
              </a:rPr>
              <a:t> file and related styles)</a:t>
            </a:r>
            <a:r>
              <a:rPr lang="en-US" sz="1600" dirty="0" smtClean="0">
                <a:latin typeface="Lucida Grande" charset="0"/>
                <a:ea typeface="Lucida Grande" charset="0"/>
                <a:cs typeface="Lucida Grande" charset="0"/>
                <a:sym typeface="Lucida Grande" charset="0"/>
              </a:rPr>
              <a:t>,</a:t>
            </a:r>
            <a:r>
              <a:rPr lang="en-US" sz="1600" baseline="0" dirty="0" smtClean="0">
                <a:latin typeface="Lucida Grande" charset="0"/>
                <a:ea typeface="Lucida Grande" charset="0"/>
                <a:cs typeface="Lucida Grande" charset="0"/>
                <a:sym typeface="Lucida Grande" charset="0"/>
              </a:rPr>
              <a:t> and is aimed at providing extended user interface capabilities to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-enabled web application pages. The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UI library provides us with a fair number of generally desired extended features or gives us higher-level building blocks to create them ourselves.</a:t>
            </a:r>
          </a:p>
          <a:p>
            <a:pPr eaLnBrk="1" hangingPunct="1"/>
            <a:endParaRPr lang="en-US" sz="1600" baseline="0" dirty="0" smtClean="0">
              <a:latin typeface="Lucida Grande" charset="0"/>
              <a:ea typeface="Lucida Grande" charset="0"/>
              <a:cs typeface="Lucida Grande" charset="0"/>
              <a:sym typeface="Lucida Grande" charset="0"/>
            </a:endParaRPr>
          </a:p>
          <a:p>
            <a:pPr eaLnBrk="1" hangingPunct="1"/>
            <a:r>
              <a:rPr lang="en-US" sz="1600" baseline="0" dirty="0" smtClean="0">
                <a:latin typeface="Lucida Grande" charset="0"/>
                <a:ea typeface="Lucida Grande" charset="0"/>
                <a:cs typeface="Lucida Grande" charset="0"/>
                <a:sym typeface="Lucida Grande" charset="0"/>
              </a:rPr>
              <a:t>Unlike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Core,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UI is a confederation of loosely-coupled elements. The elements fall into 3 different categories, Effects, Interactions and Widgets.</a:t>
            </a:r>
          </a:p>
          <a:p>
            <a:pPr eaLnBrk="1" hangingPunct="1"/>
            <a:endParaRPr lang="en-US" sz="1600" baseline="0" dirty="0" smtClean="0">
              <a:latin typeface="Lucida Grande" charset="0"/>
              <a:ea typeface="Lucida Grande" charset="0"/>
              <a:cs typeface="Lucida Grande" charset="0"/>
              <a:sym typeface="Lucida Grande" charset="0"/>
            </a:endParaRPr>
          </a:p>
          <a:p>
            <a:pPr eaLnBrk="1" hangingPunct="1"/>
            <a:r>
              <a:rPr lang="en-US" sz="1600" baseline="0" dirty="0" smtClean="0">
                <a:latin typeface="Lucida Grande" charset="0"/>
                <a:ea typeface="Lucida Grande" charset="0"/>
                <a:cs typeface="Lucida Grande" charset="0"/>
                <a:sym typeface="Lucida Grande" charset="0"/>
              </a:rPr>
              <a:t>Interactions and Widgets make heavy user of CSS to theme the visible elements, so downloading the </a:t>
            </a:r>
            <a:r>
              <a:rPr lang="en-US" sz="1600" baseline="0" dirty="0" err="1" smtClean="0">
                <a:latin typeface="Lucida Grande" charset="0"/>
                <a:ea typeface="Lucida Grande" charset="0"/>
                <a:cs typeface="Lucida Grande" charset="0"/>
                <a:sym typeface="Lucida Grande" charset="0"/>
              </a:rPr>
              <a:t>jQeury</a:t>
            </a:r>
            <a:r>
              <a:rPr lang="en-US" sz="1600" baseline="0" dirty="0" smtClean="0">
                <a:latin typeface="Lucida Grande" charset="0"/>
                <a:ea typeface="Lucida Grande" charset="0"/>
                <a:cs typeface="Lucida Grande" charset="0"/>
                <a:sym typeface="Lucida Grande" charset="0"/>
              </a:rPr>
              <a:t> UI files will also include a style sheet and images that match a style (either canned or that you create </a:t>
            </a:r>
            <a:r>
              <a:rPr lang="en-US" sz="1600" baseline="0" dirty="0" err="1" smtClean="0">
                <a:latin typeface="Lucida Grande" charset="0"/>
                <a:ea typeface="Lucida Grande" charset="0"/>
                <a:cs typeface="Lucida Grande" charset="0"/>
                <a:sym typeface="Lucida Grande" charset="0"/>
              </a:rPr>
              <a:t>youself</a:t>
            </a:r>
            <a:r>
              <a:rPr lang="en-US" sz="1600" baseline="0" dirty="0" smtClean="0">
                <a:latin typeface="Lucida Grande" charset="0"/>
                <a:ea typeface="Lucida Grande" charset="0"/>
                <a:cs typeface="Lucida Grande" charset="0"/>
                <a:sym typeface="Lucida Grande" charset="0"/>
              </a:rPr>
              <a:t>)</a:t>
            </a:r>
            <a:endParaRPr lang="en-US" sz="1600" dirty="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dirty="0" smtClean="0">
                <a:latin typeface="Lucida Grande" charset="0"/>
                <a:ea typeface="Lucida Grande" charset="0"/>
                <a:cs typeface="Lucida Grande" charset="0"/>
                <a:sym typeface="Lucida Grande" charset="0"/>
              </a:rPr>
              <a:t>Estimated Time</a:t>
            </a:r>
            <a:r>
              <a:rPr lang="en-US" sz="1600" dirty="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that.. </a:t>
            </a:r>
          </a:p>
          <a:p>
            <a:endParaRPr lang="en-US" dirty="0" smtClean="0"/>
          </a:p>
          <a:p>
            <a:r>
              <a:rPr lang="en-US" dirty="0" smtClean="0"/>
              <a:t>For the most part you can do so but there are enough bad parts to make things dag</a:t>
            </a:r>
          </a:p>
          <a:p>
            <a:endParaRPr lang="en-US" dirty="0" smtClean="0">
              <a:hlinkClick r:id="rId3"/>
            </a:endParaRPr>
          </a:p>
          <a:p>
            <a:r>
              <a:rPr lang="en-US" dirty="0" smtClean="0">
                <a:hlinkClick r:id="rId3"/>
              </a:rPr>
              <a:t>http://yuiblog.com/crockford/</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9827D82B-8877-4B45-993B-A95378F104D3}"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14108197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dirty="0" smtClean="0">
                <a:solidFill>
                  <a:srgbClr val="000000"/>
                </a:solidFill>
                <a:latin typeface="Lucida Grande" charset="0"/>
                <a:ea typeface="Lucida Grande" charset="0"/>
                <a:cs typeface="Lucida Grande" charset="0"/>
                <a:sym typeface="Lucida Grande" charset="0"/>
              </a:rPr>
              <a:t>Estimated Time</a:t>
            </a:r>
            <a:r>
              <a:rPr lang="en-US" sz="1600" dirty="0" smtClean="0">
                <a:solidFill>
                  <a:srgbClr val="000000"/>
                </a:solidFill>
                <a:latin typeface="Lucida Grande" charset="0"/>
                <a:ea typeface="Lucida Grande" charset="0"/>
                <a:cs typeface="Lucida Grande" charset="0"/>
                <a:sym typeface="Lucida Grande" charset="0"/>
              </a:rPr>
              <a:t>: 2 minutes</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dirty="0" smtClean="0">
                <a:solidFill>
                  <a:srgbClr val="000000"/>
                </a:solidFill>
                <a:latin typeface="Lucida Grande" charset="0"/>
                <a:ea typeface="Lucida Grande" charset="0"/>
                <a:cs typeface="Lucida Grande" charset="0"/>
                <a:sym typeface="Lucida Grande" charset="0"/>
              </a:rPr>
              <a:t>Microsoft is dedicated to assisting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with open source contributions</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What’s more, Microsoft ships</a:t>
            </a:r>
            <a:r>
              <a:rPr lang="en-US" sz="1600" baseline="0" dirty="0" smtClean="0">
                <a:solidFill>
                  <a:srgbClr val="000000"/>
                </a:solidFill>
                <a:latin typeface="Lucida Grande" charset="0"/>
                <a:ea typeface="Lucida Grande" charset="0"/>
                <a:cs typeface="Lucida Grande" charset="0"/>
                <a:sym typeface="Lucida Grande" charset="0"/>
              </a:rPr>
              <a:t> </a:t>
            </a:r>
            <a:r>
              <a:rPr lang="en-US" sz="1600" baseline="0" dirty="0" err="1" smtClean="0">
                <a:solidFill>
                  <a:srgbClr val="000000"/>
                </a:solidFill>
                <a:latin typeface="Lucida Grande" charset="0"/>
                <a:ea typeface="Lucida Grande" charset="0"/>
                <a:cs typeface="Lucida Grande" charset="0"/>
                <a:sym typeface="Lucida Grande" charset="0"/>
              </a:rPr>
              <a:t>jQuery</a:t>
            </a:r>
            <a:r>
              <a:rPr lang="en-US" sz="1600" baseline="0" dirty="0" smtClean="0">
                <a:solidFill>
                  <a:srgbClr val="000000"/>
                </a:solidFill>
                <a:latin typeface="Lucida Grande" charset="0"/>
                <a:ea typeface="Lucida Grande" charset="0"/>
                <a:cs typeface="Lucida Grande" charset="0"/>
                <a:sym typeface="Lucida Grande" charset="0"/>
              </a:rPr>
              <a:t> with VS and includes the </a:t>
            </a:r>
            <a:r>
              <a:rPr lang="en-US" sz="1600" baseline="0" dirty="0" err="1" smtClean="0">
                <a:solidFill>
                  <a:srgbClr val="000000"/>
                </a:solidFill>
                <a:latin typeface="Lucida Grande" charset="0"/>
                <a:ea typeface="Lucida Grande" charset="0"/>
                <a:cs typeface="Lucida Grande" charset="0"/>
                <a:sym typeface="Lucida Grande" charset="0"/>
              </a:rPr>
              <a:t>js</a:t>
            </a:r>
            <a:r>
              <a:rPr lang="en-US" sz="1600" baseline="0" dirty="0" smtClean="0">
                <a:solidFill>
                  <a:srgbClr val="000000"/>
                </a:solidFill>
                <a:latin typeface="Lucida Grande" charset="0"/>
                <a:ea typeface="Lucida Grande" charset="0"/>
                <a:cs typeface="Lucida Grande" charset="0"/>
                <a:sym typeface="Lucida Grande" charset="0"/>
              </a:rPr>
              <a:t> files in the Scripts folder for WebForms and ASP.NET MVC applications.</a:t>
            </a:r>
            <a:endParaRPr lang="en-US" sz="1600" dirty="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Rot="1" noChangeAspect="1" noChangeArrowheads="1" noTextEdit="1"/>
          </p:cNvSpPr>
          <p:nvPr>
            <p:ph type="sldImg"/>
          </p:nvPr>
        </p:nvSpPr>
        <p:spPr>
          <a:solidFill>
            <a:srgbClr val="FFFFFF"/>
          </a:solidFill>
          <a:ln/>
        </p:spPr>
      </p:sp>
      <p:sp>
        <p:nvSpPr>
          <p:cNvPr id="30723" name="Rectangle 2"/>
          <p:cNvSpPr>
            <a:spLocks noGrp="1" noChangeArrowheads="1"/>
          </p:cNvSpPr>
          <p:nvPr>
            <p:ph type="body" idx="1"/>
          </p:nvPr>
        </p:nvSpPr>
        <p:spPr>
          <a:noFill/>
        </p:spPr>
        <p:txBody>
          <a:bodyPr/>
          <a:lstStyle/>
          <a:p>
            <a:pPr eaLnBrk="1" hangingPunct="1"/>
            <a:r>
              <a:rPr lang="en-US" sz="1600" u="sng" smtClean="0">
                <a:solidFill>
                  <a:srgbClr val="000000"/>
                </a:solidFill>
                <a:latin typeface="Lucida Grande" charset="0"/>
                <a:ea typeface="Lucida Grande" charset="0"/>
                <a:cs typeface="Lucida Grande" charset="0"/>
                <a:sym typeface="Lucida Grande" charset="0"/>
              </a:rPr>
              <a:t>Estimated Time</a:t>
            </a:r>
            <a:r>
              <a:rPr lang="en-US" sz="1600" smtClean="0">
                <a:solidFill>
                  <a:srgbClr val="000000"/>
                </a:solidFill>
                <a:latin typeface="Lucida Grande" charset="0"/>
                <a:ea typeface="Lucida Grande" charset="0"/>
                <a:cs typeface="Lucida Grande" charset="0"/>
                <a:sym typeface="Lucida Grande" charset="0"/>
              </a:rPr>
              <a:t>: 1 minute</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jQuery.com can be used to get started and get the code.</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api.jQuery.com contains documentation for the entire core library. easy to search for topics and navigate to find information.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forum.jquery.com - dedicated jQuery forum where power users answer questions</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jqueryui.com - jQuery UI has a separate documentation and examples site.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78</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pitchFamily="34" charset="0"/>
                <a:ea typeface="+mn-ea"/>
                <a:cs typeface="+mn-cs"/>
              </a:rPr>
              <a:t>IE9 introduced a new JavaScript</a:t>
            </a:r>
            <a:r>
              <a:rPr lang="en-US" sz="900" b="0" i="0" kern="1200" baseline="0" dirty="0" smtClean="0">
                <a:solidFill>
                  <a:schemeClr val="tx1"/>
                </a:solidFill>
                <a:effectLst/>
                <a:latin typeface="Segoe UI" pitchFamily="34" charset="0"/>
                <a:ea typeface="+mn-ea"/>
                <a:cs typeface="+mn-cs"/>
              </a:rPr>
              <a:t> Engine that was codenamed Chakra</a:t>
            </a:r>
          </a:p>
          <a:p>
            <a:r>
              <a:rPr lang="en-US" sz="900" b="0" i="0" kern="1200" baseline="0" dirty="0" smtClean="0">
                <a:solidFill>
                  <a:schemeClr val="tx1"/>
                </a:solidFill>
                <a:effectLst/>
                <a:latin typeface="Segoe UI" pitchFamily="34" charset="0"/>
                <a:ea typeface="+mn-ea"/>
                <a:cs typeface="+mn-cs"/>
              </a:rPr>
              <a:t>Currently has the fastest benchmark times.</a:t>
            </a:r>
            <a:endParaRPr lang="en-US" sz="900" b="0" i="0" kern="1200" dirty="0" smtClean="0">
              <a:solidFill>
                <a:schemeClr val="tx1"/>
              </a:solidFill>
              <a:effectLst/>
              <a:latin typeface="Segoe UI" pitchFamily="34" charset="0"/>
              <a:ea typeface="+mn-ea"/>
              <a:cs typeface="+mn-cs"/>
            </a:endParaRPr>
          </a:p>
          <a:p>
            <a:endParaRPr lang="en-US" dirty="0" smtClean="0"/>
          </a:p>
          <a:p>
            <a:r>
              <a:rPr lang="en-US" dirty="0" smtClean="0"/>
              <a:t>http://ie.microsoft.com/testdrive/Default.html</a:t>
            </a:r>
          </a:p>
          <a:p>
            <a:endParaRPr lang="en-US" dirty="0" smtClean="0"/>
          </a:p>
          <a:p>
            <a:r>
              <a:rPr lang="en-US" dirty="0" smtClean="0"/>
              <a:t>More details here: http://blogs.msdn.com/b/ie/archive/2010/03/18/the-new-javascript-engine-in-internet-explorer-9.aspx </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C0C5FDBC-BC69-443D-9C3C-CE875A27B18B}"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6891596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ECMA</a:t>
            </a:r>
            <a:r>
              <a:rPr lang="en-US" baseline="0" dirty="0" smtClean="0">
                <a:hlinkClick r:id="rId3"/>
              </a:rPr>
              <a:t> Script Support in IE9 - </a:t>
            </a:r>
            <a:r>
              <a:rPr lang="en-US" dirty="0" smtClean="0">
                <a:hlinkClick r:id="rId3"/>
              </a:rPr>
              <a:t>http://msdn.microsoft.com/en-us/ie/ff468705.aspx#_ECMAScript5</a:t>
            </a:r>
          </a:p>
          <a:p>
            <a:endParaRPr lang="en-US" dirty="0" smtClean="0">
              <a:hlinkClick r:id="rId3"/>
            </a:endParaRPr>
          </a:p>
          <a:p>
            <a:r>
              <a:rPr lang="en-US" dirty="0" smtClean="0">
                <a:hlinkClick r:id="rId4"/>
              </a:rPr>
              <a:t>http://blogs.msdn.com/b/ie/archive/2010/07/16/how-ie9-platform-preview-feedback-changed-the-javascript-standard.aspx</a:t>
            </a:r>
            <a:endParaRPr lang="en-US" dirty="0" smtClean="0"/>
          </a:p>
          <a:p>
            <a:r>
              <a:rPr lang="en-US" dirty="0" smtClean="0">
                <a:hlinkClick r:id="rId5"/>
              </a:rPr>
              <a:t>http://blogs.msdn.com/b/ie/archive/2011/03/24/ie9-s-document-modes-and-javascript.aspx</a:t>
            </a:r>
            <a:endParaRPr lang="en-US" dirty="0" smtClean="0">
              <a:hlinkClick r:id="rId3"/>
            </a:endParaRPr>
          </a:p>
          <a:p>
            <a:r>
              <a:rPr lang="en-US" dirty="0" smtClean="0">
                <a:hlinkClick r:id="rId3"/>
              </a:rPr>
              <a:t>http://www.ecma-international.org/publications/standards/Ecma-262.htm</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83</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dirty="0" smtClean="0">
                <a:hlinkClick r:id="rId3"/>
              </a:rPr>
              <a:t>http://farm3.static.flickr.com/2412/1535004347_a24d2cb5aa_z.jpg?zz=1</a:t>
            </a:r>
            <a:endParaRPr lang="en-US" dirty="0" smtClean="0"/>
          </a:p>
          <a:p>
            <a:endParaRPr lang="en-US" dirty="0"/>
          </a:p>
        </p:txBody>
      </p:sp>
      <p:sp>
        <p:nvSpPr>
          <p:cNvPr id="8" name="Date Placeholder 7"/>
          <p:cNvSpPr>
            <a:spLocks noGrp="1"/>
          </p:cNvSpPr>
          <p:nvPr>
            <p:ph type="dt" idx="10"/>
          </p:nvPr>
        </p:nvSpPr>
        <p:spPr/>
        <p:txBody>
          <a:bodyPr/>
          <a:lstStyle/>
          <a:p>
            <a:fld id="{867A2B29-13F5-4609-975E-5F9F285C5A14}"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84</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9664680-A3D1-4B5E-8E41-885451A8D3A8}"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85</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9664680-A3D1-4B5E-8E41-885451A8D3A8}"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86</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a:t>
            </a:r>
            <a:r>
              <a:rPr lang="en-US" baseline="0" dirty="0" smtClean="0"/>
              <a:t> Simple, Sleek</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9827D82B-8877-4B45-993B-A95378F104D3}"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4108197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12B676A4-3C1D-448B-9942-DE634D75D7AA}"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87</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67A2B29-13F5-4609-975E-5F9F285C5A14}"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88</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b="1" dirty="0" smtClean="0"/>
              <a:t>Elijah Manor</a:t>
            </a:r>
          </a:p>
          <a:p>
            <a:pPr lvl="1"/>
            <a:r>
              <a:rPr lang="en-US" dirty="0" smtClean="0"/>
              <a:t>Twitter:</a:t>
            </a:r>
            <a:r>
              <a:rPr lang="en-US" baseline="0" dirty="0" smtClean="0"/>
              <a:t> </a:t>
            </a:r>
            <a:r>
              <a:rPr lang="en-US" dirty="0" smtClean="0">
                <a:hlinkClick r:id="rId3"/>
              </a:rPr>
              <a:t>@</a:t>
            </a:r>
            <a:r>
              <a:rPr lang="en-US" dirty="0" err="1" smtClean="0">
                <a:hlinkClick r:id="rId3"/>
              </a:rPr>
              <a:t>elijahmanor</a:t>
            </a:r>
            <a:endParaRPr lang="en-US" dirty="0" smtClean="0"/>
          </a:p>
          <a:p>
            <a:pPr lvl="1"/>
            <a:r>
              <a:rPr lang="en-US" dirty="0" smtClean="0"/>
              <a:t>Site:</a:t>
            </a:r>
            <a:r>
              <a:rPr lang="en-US" baseline="0" dirty="0" smtClean="0"/>
              <a:t> http://ElijahManor.com</a:t>
            </a:r>
          </a:p>
          <a:p>
            <a:endParaRPr lang="en-US" dirty="0" smtClean="0"/>
          </a:p>
          <a:p>
            <a:r>
              <a:rPr lang="en-US" b="1" dirty="0" smtClean="0"/>
              <a:t>Douglas </a:t>
            </a:r>
            <a:r>
              <a:rPr lang="en-US" b="1" dirty="0" err="1" smtClean="0"/>
              <a:t>Crockford</a:t>
            </a:r>
            <a:endParaRPr lang="en-US" b="1" dirty="0" smtClean="0"/>
          </a:p>
          <a:p>
            <a:endParaRPr lang="en-US" b="1" dirty="0" smtClean="0"/>
          </a:p>
          <a:p>
            <a:r>
              <a:rPr lang="en-US" b="1" dirty="0" smtClean="0"/>
              <a:t>Rey </a:t>
            </a:r>
            <a:r>
              <a:rPr lang="en-US" b="1" dirty="0" err="1" smtClean="0"/>
              <a:t>Bango</a:t>
            </a:r>
            <a:endParaRPr lang="en-US" b="1" dirty="0" smtClean="0"/>
          </a:p>
          <a:p>
            <a:pPr lvl="1"/>
            <a:r>
              <a:rPr lang="en-US" b="0" dirty="0" smtClean="0"/>
              <a:t>Twitter:</a:t>
            </a:r>
            <a:r>
              <a:rPr lang="en-US" b="0" baseline="0" dirty="0" smtClean="0"/>
              <a:t> @</a:t>
            </a:r>
            <a:r>
              <a:rPr lang="en-US" b="0" baseline="0" dirty="0" err="1" smtClean="0"/>
              <a:t>ReyBango</a:t>
            </a:r>
            <a:endParaRPr lang="en-US" b="0" dirty="0" smtClean="0"/>
          </a:p>
          <a:p>
            <a:pPr lvl="1"/>
            <a:r>
              <a:rPr lang="en-US" b="0" dirty="0" smtClean="0"/>
              <a:t>Site: </a:t>
            </a:r>
            <a:r>
              <a:rPr lang="en-US" dirty="0" smtClean="0">
                <a:hlinkClick r:id="rId4"/>
              </a:rPr>
              <a:t>http://blog.reybango.com</a:t>
            </a:r>
            <a:endParaRPr lang="en-US" dirty="0" smtClean="0"/>
          </a:p>
          <a:p>
            <a:endParaRPr lang="en-US" dirty="0" smtClean="0"/>
          </a:p>
          <a:p>
            <a:r>
              <a:rPr lang="en-US" b="1" dirty="0" smtClean="0"/>
              <a:t>Paul Irish</a:t>
            </a:r>
          </a:p>
          <a:p>
            <a:pPr lvl="1"/>
            <a:r>
              <a:rPr lang="en-US" b="0" dirty="0" smtClean="0"/>
              <a:t>Site:</a:t>
            </a:r>
            <a:r>
              <a:rPr lang="en-US" b="1" dirty="0" smtClean="0"/>
              <a:t> </a:t>
            </a:r>
            <a:r>
              <a:rPr lang="en-US" dirty="0" smtClean="0">
                <a:hlinkClick r:id="rId5"/>
              </a:rPr>
              <a:t>http://paulirish.com</a:t>
            </a:r>
            <a:endParaRPr lang="en-US" dirty="0" smtClean="0"/>
          </a:p>
          <a:p>
            <a:pPr lvl="1"/>
            <a:r>
              <a:rPr lang="en-US" b="0" dirty="0" smtClean="0"/>
              <a:t>Twitter: @</a:t>
            </a:r>
            <a:r>
              <a:rPr lang="en-US" b="0" dirty="0" err="1" smtClean="0"/>
              <a:t>Paul_Irish</a:t>
            </a:r>
            <a:endParaRPr lang="en-US" b="0" dirty="0" smtClean="0"/>
          </a:p>
          <a:p>
            <a:pPr lvl="1"/>
            <a:endParaRPr lang="en-US" b="0" dirty="0" smtClean="0"/>
          </a:p>
          <a:p>
            <a:r>
              <a:rPr lang="en-US" b="1" dirty="0" smtClean="0"/>
              <a:t>Dave Ward</a:t>
            </a:r>
          </a:p>
          <a:p>
            <a:r>
              <a:rPr lang="en-US" dirty="0" smtClean="0"/>
              <a:t>Twitter: </a:t>
            </a:r>
            <a:r>
              <a:rPr lang="en-US" dirty="0" smtClean="0">
                <a:hlinkClick r:id="rId6"/>
              </a:rPr>
              <a:t>@</a:t>
            </a:r>
            <a:r>
              <a:rPr lang="en-US" dirty="0" err="1" smtClean="0">
                <a:hlinkClick r:id="rId6"/>
              </a:rPr>
              <a:t>encosia</a:t>
            </a:r>
            <a:endParaRPr lang="en-US" dirty="0" smtClean="0"/>
          </a:p>
          <a:p>
            <a:r>
              <a:rPr lang="en-US" dirty="0" smtClean="0"/>
              <a:t>Site:</a:t>
            </a:r>
          </a:p>
          <a:p>
            <a:endParaRPr lang="en-US" dirty="0"/>
          </a:p>
        </p:txBody>
      </p:sp>
      <p:sp>
        <p:nvSpPr>
          <p:cNvPr id="8" name="Date Placeholder 7"/>
          <p:cNvSpPr>
            <a:spLocks noGrp="1"/>
          </p:cNvSpPr>
          <p:nvPr>
            <p:ph type="dt" idx="10"/>
          </p:nvPr>
        </p:nvSpPr>
        <p:spPr/>
        <p:txBody>
          <a:bodyPr/>
          <a:lstStyle/>
          <a:p>
            <a:fld id="{89664680-A3D1-4B5E-8E41-885451A8D3A8}"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89</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dirty="0" err="1" smtClean="0"/>
              <a:t>PluralSight</a:t>
            </a:r>
            <a:r>
              <a:rPr lang="en-US" dirty="0" smtClean="0"/>
              <a:t>, </a:t>
            </a:r>
            <a:r>
              <a:rPr lang="en-US" dirty="0" smtClean="0">
                <a:hlinkClick r:id="rId3"/>
              </a:rPr>
              <a:t>http://Pluralsight.com</a:t>
            </a:r>
            <a:r>
              <a:rPr lang="en-US" dirty="0" smtClean="0"/>
              <a:t> </a:t>
            </a:r>
          </a:p>
          <a:p>
            <a:r>
              <a:rPr lang="en-US" dirty="0" err="1" smtClean="0"/>
              <a:t>TekPub</a:t>
            </a:r>
            <a:r>
              <a:rPr lang="en-US" dirty="0" smtClean="0"/>
              <a:t>, </a:t>
            </a:r>
            <a:r>
              <a:rPr lang="en-US" dirty="0" smtClean="0">
                <a:hlinkClick r:id="rId4"/>
              </a:rPr>
              <a:t>http://TechPub.com</a:t>
            </a:r>
            <a:r>
              <a:rPr lang="en-US" dirty="0" smtClean="0"/>
              <a:t> </a:t>
            </a:r>
          </a:p>
          <a:p>
            <a:r>
              <a:rPr lang="en-US" dirty="0" smtClean="0"/>
              <a:t>David </a:t>
            </a:r>
            <a:r>
              <a:rPr lang="en-US" dirty="0" err="1" smtClean="0"/>
              <a:t>Crockford</a:t>
            </a:r>
            <a:r>
              <a:rPr lang="en-US" dirty="0" smtClean="0"/>
              <a:t>, </a:t>
            </a:r>
            <a:r>
              <a:rPr lang="en-US" dirty="0" smtClean="0">
                <a:hlinkClick r:id="rId5"/>
              </a:rPr>
              <a:t>http://yuiblog.com/crockford/</a:t>
            </a:r>
            <a:r>
              <a:rPr lang="en-US" dirty="0" smtClean="0"/>
              <a:t> </a:t>
            </a:r>
          </a:p>
          <a:p>
            <a:endParaRPr lang="en-US" dirty="0" smtClean="0"/>
          </a:p>
          <a:p>
            <a:r>
              <a:rPr lang="en-US" dirty="0" smtClean="0">
                <a:hlinkClick r:id="rId6"/>
              </a:rPr>
              <a:t>http://paulirish.com/2010/10-things-i-learned-from-the-jquery-source/</a:t>
            </a:r>
            <a:endParaRPr lang="en-US" dirty="0" smtClean="0"/>
          </a:p>
          <a:p>
            <a:r>
              <a:rPr lang="en-US" dirty="0" smtClean="0"/>
              <a:t>http://paulirish.com/2011/11-more-things-i-learned-from-the-jquery-source/ </a:t>
            </a:r>
            <a:r>
              <a:rPr lang="en-US" baseline="0" dirty="0" smtClean="0"/>
              <a:t> </a:t>
            </a:r>
            <a:endParaRPr lang="en-US" dirty="0" smtClean="0"/>
          </a:p>
          <a:p>
            <a:endParaRPr lang="en-US" dirty="0" smtClean="0"/>
          </a:p>
          <a:p>
            <a:endParaRPr lang="en-US" dirty="0"/>
          </a:p>
        </p:txBody>
      </p:sp>
      <p:sp>
        <p:nvSpPr>
          <p:cNvPr id="8" name="Date Placeholder 7"/>
          <p:cNvSpPr>
            <a:spLocks noGrp="1"/>
          </p:cNvSpPr>
          <p:nvPr>
            <p:ph type="dt" idx="10"/>
          </p:nvPr>
        </p:nvSpPr>
        <p:spPr/>
        <p:txBody>
          <a:bodyPr/>
          <a:lstStyle/>
          <a:p>
            <a:fld id="{89664680-A3D1-4B5E-8E41-885451A8D3A8}"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90</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9664680-A3D1-4B5E-8E41-885451A8D3A8}"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91</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dirty="0" smtClean="0">
                <a:hlinkClick r:id="rId3"/>
              </a:rPr>
              <a:t>http://blog.reybango.com/2010/12/15/what-to-read-to-get-up-to-speed-in-javascript/</a:t>
            </a:r>
            <a:endParaRPr lang="en-US" dirty="0" smtClean="0"/>
          </a:p>
          <a:p>
            <a:r>
              <a:rPr lang="en-US" dirty="0" smtClean="0"/>
              <a:t>https://developer.mozilla.org/en/JavaScript/Guide</a:t>
            </a:r>
            <a:endParaRPr lang="en-US" dirty="0"/>
          </a:p>
        </p:txBody>
      </p:sp>
      <p:sp>
        <p:nvSpPr>
          <p:cNvPr id="8" name="Date Placeholder 7"/>
          <p:cNvSpPr>
            <a:spLocks noGrp="1"/>
          </p:cNvSpPr>
          <p:nvPr>
            <p:ph type="dt" idx="10"/>
          </p:nvPr>
        </p:nvSpPr>
        <p:spPr/>
        <p:txBody>
          <a:bodyPr/>
          <a:lstStyle/>
          <a:p>
            <a:fld id="{89664680-A3D1-4B5E-8E41-885451A8D3A8}"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92</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lvl="0"/>
            <a:r>
              <a:rPr lang="en-US" sz="900" kern="1200" dirty="0" smtClean="0">
                <a:solidFill>
                  <a:schemeClr val="tx1"/>
                </a:solidFill>
                <a:effectLst/>
                <a:latin typeface="Segoe UI" pitchFamily="34" charset="0"/>
                <a:ea typeface="+mn-ea"/>
                <a:cs typeface="+mn-cs"/>
              </a:rPr>
              <a:t>JavaScript The Good Parts, 9780596517748</a:t>
            </a:r>
          </a:p>
          <a:p>
            <a:pPr lvl="0"/>
            <a:r>
              <a:rPr lang="en-US" sz="900" kern="1200" dirty="0" err="1" smtClean="0">
                <a:solidFill>
                  <a:schemeClr val="tx1"/>
                </a:solidFill>
                <a:effectLst/>
                <a:latin typeface="Segoe UI" pitchFamily="34" charset="0"/>
                <a:ea typeface="+mn-ea"/>
                <a:cs typeface="+mn-cs"/>
              </a:rPr>
              <a:t>jQuery</a:t>
            </a:r>
            <a:r>
              <a:rPr lang="en-US" sz="900" kern="1200" dirty="0" smtClean="0">
                <a:solidFill>
                  <a:schemeClr val="tx1"/>
                </a:solidFill>
                <a:effectLst/>
                <a:latin typeface="Segoe UI" pitchFamily="34" charset="0"/>
                <a:ea typeface="+mn-ea"/>
                <a:cs typeface="+mn-cs"/>
              </a:rPr>
              <a:t> In Action, 1935182323</a:t>
            </a:r>
          </a:p>
          <a:p>
            <a:pPr lvl="0"/>
            <a:r>
              <a:rPr lang="en-US" sz="900" kern="1200" dirty="0" smtClean="0">
                <a:solidFill>
                  <a:schemeClr val="tx1"/>
                </a:solidFill>
                <a:effectLst/>
                <a:latin typeface="Segoe UI" pitchFamily="34" charset="0"/>
                <a:ea typeface="+mn-ea"/>
                <a:cs typeface="+mn-cs"/>
              </a:rPr>
              <a:t>JavaScript Patterns, 9780596806750</a:t>
            </a:r>
          </a:p>
          <a:p>
            <a:pPr lvl="0"/>
            <a:r>
              <a:rPr lang="en-US" sz="900" kern="1200" dirty="0" err="1" smtClean="0">
                <a:solidFill>
                  <a:schemeClr val="tx1"/>
                </a:solidFill>
                <a:effectLst/>
                <a:latin typeface="Segoe UI" pitchFamily="34" charset="0"/>
                <a:ea typeface="+mn-ea"/>
                <a:cs typeface="+mn-cs"/>
              </a:rPr>
              <a:t>jQuery</a:t>
            </a:r>
            <a:r>
              <a:rPr lang="en-US" sz="900" kern="1200" dirty="0" smtClean="0">
                <a:solidFill>
                  <a:schemeClr val="tx1"/>
                </a:solidFill>
                <a:effectLst/>
                <a:latin typeface="Segoe UI" pitchFamily="34" charset="0"/>
                <a:ea typeface="+mn-ea"/>
                <a:cs typeface="+mn-cs"/>
              </a:rPr>
              <a:t> Cookbook, 9870596159771</a:t>
            </a:r>
          </a:p>
          <a:p>
            <a:pPr lvl="0"/>
            <a:r>
              <a:rPr lang="en-US" sz="900" kern="1200" dirty="0" err="1" smtClean="0">
                <a:solidFill>
                  <a:schemeClr val="tx1"/>
                </a:solidFill>
                <a:effectLst/>
                <a:latin typeface="Segoe UI" pitchFamily="34" charset="0"/>
                <a:ea typeface="+mn-ea"/>
                <a:cs typeface="+mn-cs"/>
              </a:rPr>
              <a:t>jQuery</a:t>
            </a:r>
            <a:r>
              <a:rPr lang="en-US" sz="900" kern="1200" dirty="0" smtClean="0">
                <a:solidFill>
                  <a:schemeClr val="tx1"/>
                </a:solidFill>
                <a:effectLst/>
                <a:latin typeface="Segoe UI" pitchFamily="34" charset="0"/>
                <a:ea typeface="+mn-ea"/>
                <a:cs typeface="+mn-cs"/>
              </a:rPr>
              <a:t> Novice To Ninja, 9780980576856</a:t>
            </a:r>
          </a:p>
          <a:p>
            <a:pPr lvl="0"/>
            <a:r>
              <a:rPr lang="en-US" sz="900" kern="1200" dirty="0" smtClean="0">
                <a:solidFill>
                  <a:schemeClr val="tx1"/>
                </a:solidFill>
                <a:effectLst/>
                <a:latin typeface="Segoe UI" pitchFamily="34" charset="0"/>
                <a:ea typeface="+mn-ea"/>
                <a:cs typeface="+mn-cs"/>
              </a:rPr>
              <a:t>Eloquent JavaScript, http://eloquentjavascript.net/ </a:t>
            </a:r>
          </a:p>
          <a:p>
            <a:endParaRPr lang="en-US" dirty="0"/>
          </a:p>
        </p:txBody>
      </p:sp>
      <p:sp>
        <p:nvSpPr>
          <p:cNvPr id="8" name="Date Placeholder 7"/>
          <p:cNvSpPr>
            <a:spLocks noGrp="1"/>
          </p:cNvSpPr>
          <p:nvPr>
            <p:ph type="dt" idx="10"/>
          </p:nvPr>
        </p:nvSpPr>
        <p:spPr/>
        <p:txBody>
          <a:bodyPr/>
          <a:lstStyle/>
          <a:p>
            <a:fld id="{89664680-A3D1-4B5E-8E41-885451A8D3A8}" type="datetime1">
              <a:rPr lang="en-US" smtClean="0"/>
              <a:t>5/26/2011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93</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hlinkClick r:id="rId3"/>
              </a:rPr>
              <a:t>http://on.csell.net/RebootYourJavaScript</a:t>
            </a:r>
            <a:r>
              <a:rPr lang="en-US" dirty="0" smtClean="0"/>
              <a:t> </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7CE25015-898E-4339-9A92-817CD8F99A78}"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95</a:t>
            </a:fld>
            <a:endParaRPr lang="en-US" dirty="0"/>
          </a:p>
        </p:txBody>
      </p:sp>
    </p:spTree>
    <p:extLst>
      <p:ext uri="{BB962C8B-B14F-4D97-AF65-F5344CB8AC3E}">
        <p14:creationId xmlns:p14="http://schemas.microsoft.com/office/powerpoint/2010/main" val="2738676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a:p>
            <a:r>
              <a:rPr lang="en-US" dirty="0" smtClean="0">
                <a:hlinkClick r:id="rId3"/>
              </a:rPr>
              <a:t>What does ECMA, its no</a:t>
            </a:r>
            <a:r>
              <a:rPr lang="en-US" baseline="0" dirty="0" smtClean="0">
                <a:hlinkClick r:id="rId3"/>
              </a:rPr>
              <a:t> longer </a:t>
            </a:r>
            <a:endParaRPr lang="en-US" dirty="0" smtClean="0">
              <a:hlinkClick r:id="rId3"/>
            </a:endParaRPr>
          </a:p>
          <a:p>
            <a:r>
              <a:rPr lang="en-US" dirty="0" smtClean="0">
                <a:hlinkClick r:id="rId3"/>
              </a:rPr>
              <a:t>Computer</a:t>
            </a:r>
            <a:r>
              <a:rPr lang="en-US" baseline="0" dirty="0" smtClean="0">
                <a:hlinkClick r:id="rId3"/>
              </a:rPr>
              <a:t> Man Association</a:t>
            </a:r>
            <a:endParaRPr lang="en-US" dirty="0" smtClean="0">
              <a:hlinkClick r:id="rId3"/>
            </a:endParaRPr>
          </a:p>
          <a:p>
            <a:r>
              <a:rPr lang="en-US" dirty="0" smtClean="0">
                <a:hlinkClick r:id="rId4"/>
              </a:rPr>
              <a:t>http://www.ecma-international.org/</a:t>
            </a:r>
            <a:endParaRPr lang="en-US" dirty="0" smtClean="0">
              <a:hlinkClick r:id="rId3"/>
            </a:endParaRPr>
          </a:p>
          <a:p>
            <a:endParaRPr lang="en-US" dirty="0" smtClean="0">
              <a:hlinkClick r:id="rId3"/>
            </a:endParaRPr>
          </a:p>
          <a:p>
            <a:r>
              <a:rPr lang="en-US" dirty="0" smtClean="0">
                <a:hlinkClick r:id="rId5"/>
              </a:rPr>
              <a:t>http://www.ecma-international.org/publications/files/ECMA-ST-ARCH/ECMA-262,%203rd%20edition,%20December%201999.pdf</a:t>
            </a:r>
            <a:endParaRPr lang="en-US" dirty="0" smtClean="0">
              <a:hlinkClick r:id="rId3"/>
            </a:endParaRPr>
          </a:p>
          <a:p>
            <a:r>
              <a:rPr lang="en-US" dirty="0" smtClean="0">
                <a:hlinkClick r:id="rId3"/>
              </a:rPr>
              <a:t>http://www.ecma-international.org/publications/standards/Ecma-262.htm</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9827D82B-8877-4B45-993B-A95378F104D3}"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410819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Segoe UI" pitchFamily="34" charset="0"/>
                <a:ea typeface="+mn-ea"/>
                <a:cs typeface="+mn-cs"/>
              </a:rPr>
              <a:t>In the years following 1999</a:t>
            </a:r>
            <a:r>
              <a:rPr lang="en-US" sz="900" kern="1200" baseline="0" dirty="0" smtClean="0">
                <a:solidFill>
                  <a:schemeClr val="tx1"/>
                </a:solidFill>
                <a:latin typeface="Segoe UI" pitchFamily="34" charset="0"/>
                <a:ea typeface="+mn-ea"/>
                <a:cs typeface="+mn-cs"/>
              </a:rPr>
              <a:t>, the dynamic nature of web applications was taking another leap forward, and it all started with the </a:t>
            </a:r>
            <a:r>
              <a:rPr lang="en-US" sz="900" kern="1200" baseline="0" dirty="0" err="1" smtClean="0">
                <a:solidFill>
                  <a:schemeClr val="tx1"/>
                </a:solidFill>
                <a:latin typeface="Segoe UI" pitchFamily="34" charset="0"/>
                <a:ea typeface="+mn-ea"/>
                <a:cs typeface="+mn-cs"/>
              </a:rPr>
              <a:t>XMLHttp</a:t>
            </a:r>
            <a:r>
              <a:rPr lang="en-US" sz="900" kern="1200" baseline="0" dirty="0" smtClean="0">
                <a:solidFill>
                  <a:schemeClr val="tx1"/>
                </a:solidFill>
                <a:latin typeface="Segoe UI" pitchFamily="34" charset="0"/>
                <a:ea typeface="+mn-ea"/>
                <a:cs typeface="+mn-cs"/>
              </a:rPr>
              <a:t> object that Microsoft introduced in with Internet Explorer 6.</a:t>
            </a:r>
          </a:p>
          <a:p>
            <a:endParaRPr lang="en-US" sz="900" kern="1200" baseline="0" dirty="0" smtClean="0">
              <a:solidFill>
                <a:schemeClr val="tx1"/>
              </a:solidFill>
              <a:latin typeface="Segoe UI" pitchFamily="34" charset="0"/>
              <a:ea typeface="+mn-ea"/>
              <a:cs typeface="+mn-cs"/>
            </a:endParaRPr>
          </a:p>
          <a:p>
            <a:r>
              <a:rPr lang="en-US" sz="900" kern="1200" baseline="0" dirty="0" smtClean="0">
                <a:solidFill>
                  <a:schemeClr val="tx1"/>
                </a:solidFill>
                <a:latin typeface="Segoe UI" pitchFamily="34" charset="0"/>
                <a:ea typeface="+mn-ea"/>
                <a:cs typeface="+mn-cs"/>
              </a:rPr>
              <a:t>The </a:t>
            </a:r>
            <a:r>
              <a:rPr lang="en-US" sz="900" kern="1200" baseline="0" dirty="0" err="1" smtClean="0">
                <a:solidFill>
                  <a:schemeClr val="tx1"/>
                </a:solidFill>
                <a:latin typeface="Segoe UI" pitchFamily="34" charset="0"/>
                <a:ea typeface="+mn-ea"/>
                <a:cs typeface="+mn-cs"/>
              </a:rPr>
              <a:t>XmlHttp</a:t>
            </a:r>
            <a:r>
              <a:rPr lang="en-US" sz="900" kern="1200" baseline="0" dirty="0" smtClean="0">
                <a:solidFill>
                  <a:schemeClr val="tx1"/>
                </a:solidFill>
                <a:latin typeface="Segoe UI" pitchFamily="34" charset="0"/>
                <a:ea typeface="+mn-ea"/>
                <a:cs typeface="+mn-cs"/>
              </a:rPr>
              <a:t> object is an </a:t>
            </a:r>
            <a:r>
              <a:rPr lang="en-US" sz="900" kern="1200" baseline="0" dirty="0" err="1" smtClean="0">
                <a:solidFill>
                  <a:schemeClr val="tx1"/>
                </a:solidFill>
                <a:latin typeface="Segoe UI" pitchFamily="34" charset="0"/>
                <a:ea typeface="+mn-ea"/>
                <a:cs typeface="+mn-cs"/>
              </a:rPr>
              <a:t>ActiveXObject</a:t>
            </a:r>
            <a:r>
              <a:rPr lang="en-US" sz="900" kern="1200" baseline="0" dirty="0" smtClean="0">
                <a:solidFill>
                  <a:schemeClr val="tx1"/>
                </a:solidFill>
                <a:latin typeface="Segoe UI" pitchFamily="34" charset="0"/>
                <a:ea typeface="+mn-ea"/>
                <a:cs typeface="+mn-cs"/>
              </a:rPr>
              <a:t> that Microsoft shipped with Internet Explorer as a way to enable rich experiences in Outlook Web Access (OWA). OWA was designed to be a close representation of Outlook (a desktop application) and, as such, required the use of features (drag and drop, partial page updates, </a:t>
            </a:r>
            <a:r>
              <a:rPr lang="en-US" sz="900" kern="1200" baseline="0" dirty="0" err="1" smtClean="0">
                <a:solidFill>
                  <a:schemeClr val="tx1"/>
                </a:solidFill>
                <a:latin typeface="Segoe UI" pitchFamily="34" charset="0"/>
                <a:ea typeface="+mn-ea"/>
                <a:cs typeface="+mn-cs"/>
              </a:rPr>
              <a:t>etc</a:t>
            </a:r>
            <a:r>
              <a:rPr lang="en-US" sz="900" kern="1200" baseline="0" dirty="0" smtClean="0">
                <a:solidFill>
                  <a:schemeClr val="tx1"/>
                </a:solidFill>
                <a:latin typeface="Segoe UI" pitchFamily="34" charset="0"/>
                <a:ea typeface="+mn-ea"/>
                <a:cs typeface="+mn-cs"/>
              </a:rPr>
              <a:t>) that weren’t natively supported in web applications. The </a:t>
            </a:r>
            <a:r>
              <a:rPr lang="en-US" sz="900" kern="1200" baseline="0" dirty="0" err="1" smtClean="0">
                <a:solidFill>
                  <a:schemeClr val="tx1"/>
                </a:solidFill>
                <a:latin typeface="Segoe UI" pitchFamily="34" charset="0"/>
                <a:ea typeface="+mn-ea"/>
                <a:cs typeface="+mn-cs"/>
              </a:rPr>
              <a:t>XmlHttp</a:t>
            </a:r>
            <a:r>
              <a:rPr lang="en-US" sz="900" kern="1200" baseline="0" dirty="0" smtClean="0">
                <a:solidFill>
                  <a:schemeClr val="tx1"/>
                </a:solidFill>
                <a:latin typeface="Segoe UI" pitchFamily="34" charset="0"/>
                <a:ea typeface="+mn-ea"/>
                <a:cs typeface="+mn-cs"/>
              </a:rPr>
              <a:t> object enabled rich functionality be enabling the web browser to send small XML snippets back to the server using JavaScript and asynchronous Http requests, all without refreshing the currently loaded page.</a:t>
            </a:r>
          </a:p>
          <a:p>
            <a:endParaRPr lang="en-US" sz="900" kern="1200" baseline="0" dirty="0" smtClean="0">
              <a:solidFill>
                <a:schemeClr val="tx1"/>
              </a:solidFill>
              <a:latin typeface="Segoe UI" pitchFamily="34" charset="0"/>
              <a:ea typeface="+mn-ea"/>
              <a:cs typeface="+mn-cs"/>
            </a:endParaRPr>
          </a:p>
          <a:p>
            <a:r>
              <a:rPr lang="en-US" sz="900" kern="1200" baseline="0" dirty="0" smtClean="0">
                <a:solidFill>
                  <a:schemeClr val="tx1"/>
                </a:solidFill>
                <a:latin typeface="Segoe UI" pitchFamily="34" charset="0"/>
                <a:ea typeface="+mn-ea"/>
                <a:cs typeface="+mn-cs"/>
              </a:rPr>
              <a:t>Soon thereafter, Mozilla an Opera reverse engineered the </a:t>
            </a:r>
            <a:r>
              <a:rPr lang="en-US" sz="900" kern="1200" baseline="0" dirty="0" err="1" smtClean="0">
                <a:solidFill>
                  <a:schemeClr val="tx1"/>
                </a:solidFill>
                <a:latin typeface="Segoe UI" pitchFamily="34" charset="0"/>
                <a:ea typeface="+mn-ea"/>
                <a:cs typeface="+mn-cs"/>
              </a:rPr>
              <a:t>XmlHttp</a:t>
            </a:r>
            <a:r>
              <a:rPr lang="en-US" sz="900" kern="1200" baseline="0" dirty="0" smtClean="0">
                <a:solidFill>
                  <a:schemeClr val="tx1"/>
                </a:solidFill>
                <a:latin typeface="Segoe UI" pitchFamily="34" charset="0"/>
                <a:ea typeface="+mn-ea"/>
                <a:cs typeface="+mn-cs"/>
              </a:rPr>
              <a:t> object and shipped functionality in their own browsers, enabling other, non-Microsoft sites and applications to leverage the ability to send and receive small snippets of xml and update portions of a page without the typical screen flash seen on most web applications to date.</a:t>
            </a:r>
            <a:endParaRPr lang="en-US" sz="900" kern="1200" dirty="0" smtClean="0">
              <a:solidFill>
                <a:schemeClr val="tx1"/>
              </a:solidFill>
              <a:latin typeface="Segoe UI"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8422A18A-F810-4BFB-980B-F89D5BF973CF}" type="datetime1">
              <a:rPr lang="en-US" smtClean="0"/>
              <a:t>5/26/2011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253285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413" y="2362200"/>
            <a:ext cx="5575300" cy="1329595"/>
          </a:xfrm>
        </p:spPr>
        <p:txBody>
          <a:bodyPr wrap="square" anchor="t" anchorCtr="0">
            <a:spAutoFit/>
          </a:bodyPr>
          <a:lstStyle>
            <a:lvl1pPr>
              <a:lnSpc>
                <a:spcPct val="90000"/>
              </a:lnSpc>
              <a:defRPr sz="4800" baseline="0">
                <a:gradFill flip="none" rotWithShape="1">
                  <a:gsLst>
                    <a:gs pos="0">
                      <a:schemeClr val="tx1"/>
                    </a:gs>
                    <a:gs pos="86000">
                      <a:schemeClr val="tx1"/>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519113" y="5146432"/>
            <a:ext cx="4965699" cy="886397"/>
          </a:xfrm>
        </p:spPr>
        <p:txBody>
          <a:bodyPr wrap="square" anchor="b" anchorCtr="0">
            <a:spAutoFit/>
          </a:bodyPr>
          <a:lstStyle>
            <a:lvl1pPr marL="0" indent="0" algn="l">
              <a:lnSpc>
                <a:spcPct val="90000"/>
              </a:lnSpc>
              <a:spcBef>
                <a:spcPts val="0"/>
              </a:spcBef>
              <a:buNone/>
              <a:defRPr>
                <a:gradFill>
                  <a:gsLst>
                    <a:gs pos="0">
                      <a:schemeClr val="accent2"/>
                    </a:gs>
                    <a:gs pos="86000">
                      <a:schemeClr val="accent2"/>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fp\work\White_Whale\5-10387_Mix_Keynote\Working\MIX11_Logo_Bi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8070" y="147880"/>
            <a:ext cx="1682750" cy="1352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996119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441" y="2895600"/>
            <a:ext cx="10969943" cy="609398"/>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441" y="6356353"/>
            <a:ext cx="2844059" cy="365125"/>
          </a:xfrm>
          <a:prstGeom prst="rect">
            <a:avLst/>
          </a:prstGeom>
        </p:spPr>
        <p:txBody>
          <a:bodyPr/>
          <a:lstStyle/>
          <a:p>
            <a:fld id="{07ECA0D6-70BC-46A6-B21A-49C3BEF7B90D}" type="datetimeFigureOut">
              <a:rPr lang="en-US" smtClean="0"/>
              <a:pPr/>
              <a:t>5/26/2011</a:t>
            </a:fld>
            <a:endParaRPr lang="en-US" dirty="0"/>
          </a:p>
        </p:txBody>
      </p:sp>
      <p:sp>
        <p:nvSpPr>
          <p:cNvPr id="4" name="Footer Placeholder 3"/>
          <p:cNvSpPr>
            <a:spLocks noGrp="1"/>
          </p:cNvSpPr>
          <p:nvPr>
            <p:ph type="ftr" sz="quarter" idx="11"/>
          </p:nvPr>
        </p:nvSpPr>
        <p:spPr>
          <a:xfrm>
            <a:off x="4164516" y="6356353"/>
            <a:ext cx="3859795"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5325" y="6356353"/>
            <a:ext cx="2844059" cy="365125"/>
          </a:xfrm>
          <a:prstGeom prst="rect">
            <a:avLst/>
          </a:prstGeom>
        </p:spPr>
        <p:txBody>
          <a:bodyPr/>
          <a:lstStyle/>
          <a:p>
            <a:fld id="{07B01A39-459D-477C-8252-025D67EDF3BC}"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4"/>
            <a:ext cx="10360501" cy="276999"/>
          </a:xfrm>
        </p:spPr>
        <p:txBody>
          <a:bodyPr anchor="b"/>
          <a:lstStyle>
            <a:lvl1pPr marL="0" indent="0">
              <a:buNone/>
              <a:defRPr sz="2000">
                <a:solidFill>
                  <a:schemeClr val="tx1">
                    <a:tint val="75000"/>
                  </a:schemeClr>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3" indent="0">
              <a:buNone/>
              <a:defRPr sz="1400">
                <a:solidFill>
                  <a:schemeClr val="tx1">
                    <a:tint val="75000"/>
                  </a:schemeClr>
                </a:solidFill>
              </a:defRPr>
            </a:lvl5pPr>
            <a:lvl6pPr marL="2285766" indent="0">
              <a:buNone/>
              <a:defRPr sz="1400">
                <a:solidFill>
                  <a:schemeClr val="tx1">
                    <a:tint val="75000"/>
                  </a:schemeClr>
                </a:solidFill>
              </a:defRPr>
            </a:lvl6pPr>
            <a:lvl7pPr marL="2742920"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3"/>
            <a:ext cx="2844059" cy="365125"/>
          </a:xfrm>
          <a:prstGeom prst="rect">
            <a:avLst/>
          </a:prstGeom>
        </p:spPr>
        <p:txBody>
          <a:bodyPr/>
          <a:lstStyle/>
          <a:p>
            <a:fld id="{0FDB083A-04D8-4B57-ABAC-46E7416338DF}" type="datetimeFigureOut">
              <a:rPr lang="en-US" smtClean="0">
                <a:solidFill>
                  <a:prstClr val="black">
                    <a:tint val="75000"/>
                  </a:prstClr>
                </a:solidFill>
              </a:rPr>
              <a:pPr/>
              <a:t>5/26/2011</a:t>
            </a:fld>
            <a:endParaRPr lang="en-US">
              <a:solidFill>
                <a:prstClr val="black">
                  <a:tint val="75000"/>
                </a:prstClr>
              </a:solidFill>
            </a:endParaRPr>
          </a:p>
        </p:txBody>
      </p:sp>
      <p:sp>
        <p:nvSpPr>
          <p:cNvPr id="5" name="Footer Placeholder 4"/>
          <p:cNvSpPr>
            <a:spLocks noGrp="1"/>
          </p:cNvSpPr>
          <p:nvPr>
            <p:ph type="ftr" sz="quarter" idx="11"/>
          </p:nvPr>
        </p:nvSpPr>
        <p:spPr>
          <a:xfrm>
            <a:off x="4164516" y="6356353"/>
            <a:ext cx="3859795"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5325" y="6356353"/>
            <a:ext cx="2844059" cy="365125"/>
          </a:xfrm>
          <a:prstGeom prst="rect">
            <a:avLst/>
          </a:prstGeom>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9921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0701" y="1439008"/>
            <a:ext cx="11147424" cy="664797"/>
          </a:xfrm>
        </p:spPr>
        <p:txBody>
          <a:bodyPr wrap="square" anchor="t" anchorCtr="0">
            <a:spAutoFit/>
          </a:bodyPr>
          <a:lstStyle>
            <a:lvl1pPr>
              <a:lnSpc>
                <a:spcPct val="90000"/>
              </a:lnSpc>
              <a:defRPr sz="4800" baseline="0"/>
            </a:lvl1pPr>
          </a:lstStyle>
          <a:p>
            <a:r>
              <a:rPr lang="en-US" smtClean="0"/>
              <a:t>Click to edit Master title style</a:t>
            </a:r>
            <a:endParaRPr lang="en-US" dirty="0"/>
          </a:p>
        </p:txBody>
      </p:sp>
      <p:sp>
        <p:nvSpPr>
          <p:cNvPr id="3" name="Subtitle 2"/>
          <p:cNvSpPr>
            <a:spLocks noGrp="1"/>
          </p:cNvSpPr>
          <p:nvPr>
            <p:ph type="subTitle" idx="1"/>
          </p:nvPr>
        </p:nvSpPr>
        <p:spPr>
          <a:xfrm>
            <a:off x="519113" y="4281202"/>
            <a:ext cx="11149012" cy="443198"/>
          </a:xfrm>
        </p:spPr>
        <p:txBody>
          <a:bodyPr wrap="square" anchor="b" anchorCtr="0">
            <a:spAutoFit/>
          </a:bodyPr>
          <a:lstStyle>
            <a:lvl1pPr marL="0" indent="0" algn="l">
              <a:lnSpc>
                <a:spcPct val="90000"/>
              </a:lnSpc>
              <a:spcBef>
                <a:spcPts val="0"/>
              </a:spcBef>
              <a:buNone/>
              <a:defRPr>
                <a:gradFill>
                  <a:gsLst>
                    <a:gs pos="0">
                      <a:schemeClr val="accent2"/>
                    </a:gs>
                    <a:gs pos="86000">
                      <a:schemeClr val="accent2"/>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519113" y="5172808"/>
            <a:ext cx="11149012" cy="1378644"/>
          </a:xfrm>
        </p:spPr>
        <p:txBody>
          <a:bodyPr anchor="t" anchorCtr="0">
            <a:normAutofit/>
            <a:scene3d>
              <a:camera prst="orthographicFront"/>
              <a:lightRig rig="flat" dir="t"/>
            </a:scene3d>
            <a:sp3d>
              <a:contourClr>
                <a:schemeClr val="bg2"/>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0">
                      <a:schemeClr val="accent1"/>
                    </a:gs>
                    <a:gs pos="100000">
                      <a:schemeClr val="accent1"/>
                    </a:gs>
                  </a:gsLst>
                  <a:lin ang="540000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22" r:id="rId12"/>
    <p:sldLayoutId id="2147483723" r:id="rId13"/>
    <p:sldLayoutId id="2147483724" r:id="rId14"/>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7"/>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8"/>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8"/>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8"/>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8"/>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jquery/qunit"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jsmock.sourceforge.net/"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jslint.com/"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en.wikipedia.org/wiki/Comparison_of_JavaScript_frameworks"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www.beautyoftheweb.com/"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hyperlink" Target="http://scriptjunkie.com/" TargetMode="External"/><Relationship Id="rId5" Type="http://schemas.openxmlformats.org/officeDocument/2006/relationships/hyperlink" Target="http://msdn.microsoft.com/en-us/ie/ff468705.aspx" TargetMode="External"/><Relationship Id="rId4" Type="http://schemas.openxmlformats.org/officeDocument/2006/relationships/hyperlink" Target="http://ietestdrive.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microsoft.com/office/2007/relationships/hdphoto" Target="../media/hdphoto4.wdp"/></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twitter.com/@ElijahManor"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hyperlink" Target="http://twitter.com/@encosia" TargetMode="External"/><Relationship Id="rId5" Type="http://schemas.openxmlformats.org/officeDocument/2006/relationships/hyperlink" Target="http://twitter.com/@Paul_Irish" TargetMode="External"/><Relationship Id="rId4" Type="http://schemas.openxmlformats.org/officeDocument/2006/relationships/hyperlink" Target="http://twitter.com/@reybango"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criptjunkie.com/"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hyperlink" Target="https://developer.mozilla.org/en/JavaScript/Guide" TargetMode="External"/><Relationship Id="rId5" Type="http://schemas.openxmlformats.org/officeDocument/2006/relationships/hyperlink" Target="http://blog.reybango.com/2010/12/15/what-to-read-to-get-up-to-speed-in-javascript/" TargetMode="External"/><Relationship Id="rId4" Type="http://schemas.openxmlformats.org/officeDocument/2006/relationships/hyperlink" Target="http://enterprisejquery.com/"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mailto:csell@microsoft.com" TargetMode="External"/><Relationship Id="rId2" Type="http://schemas.openxmlformats.org/officeDocument/2006/relationships/hyperlink" Target="http://clarksell.info/"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on.csell.net/RebootYourJavaScript" TargetMode="External"/><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48312" y="3013805"/>
            <a:ext cx="6108701" cy="1329595"/>
          </a:xfrm>
        </p:spPr>
        <p:txBody>
          <a:bodyPr/>
          <a:lstStyle/>
          <a:p>
            <a:r>
              <a:rPr lang="en-US" dirty="0" smtClean="0"/>
              <a:t>Reboot Your JavaScript</a:t>
            </a:r>
            <a:endParaRPr lang="en-US" dirty="0"/>
          </a:p>
        </p:txBody>
      </p:sp>
      <p:sp>
        <p:nvSpPr>
          <p:cNvPr id="3" name="Subtitle 2"/>
          <p:cNvSpPr>
            <a:spLocks noGrp="1"/>
          </p:cNvSpPr>
          <p:nvPr>
            <p:ph type="subTitle" idx="1"/>
          </p:nvPr>
        </p:nvSpPr>
        <p:spPr>
          <a:xfrm>
            <a:off x="519113" y="4703234"/>
            <a:ext cx="4965699" cy="1329595"/>
          </a:xfrm>
        </p:spPr>
        <p:txBody>
          <a:bodyPr/>
          <a:lstStyle/>
          <a:p>
            <a:r>
              <a:rPr lang="en-US" dirty="0" smtClean="0">
                <a:solidFill>
                  <a:srgbClr val="0070C0"/>
                </a:solidFill>
              </a:rPr>
              <a:t>Clark Sell</a:t>
            </a:r>
            <a:r>
              <a:rPr lang="en-US" i="1" dirty="0" smtClean="0">
                <a:solidFill>
                  <a:srgbClr val="0070C0"/>
                </a:solidFill>
              </a:rPr>
              <a:t>.info</a:t>
            </a:r>
          </a:p>
          <a:p>
            <a:r>
              <a:rPr lang="en-US" dirty="0" smtClean="0">
                <a:solidFill>
                  <a:schemeClr val="tx1">
                    <a:lumMod val="50000"/>
                    <a:lumOff val="50000"/>
                  </a:schemeClr>
                </a:solidFill>
              </a:rPr>
              <a:t>Developer Evangelist</a:t>
            </a:r>
          </a:p>
          <a:p>
            <a:r>
              <a:rPr lang="en-US" dirty="0" smtClean="0">
                <a:solidFill>
                  <a:schemeClr val="tx1">
                    <a:lumMod val="50000"/>
                    <a:lumOff val="50000"/>
                  </a:schemeClr>
                </a:solidFill>
              </a:rPr>
              <a:t>Microsoft Corporation</a:t>
            </a:r>
            <a:endParaRPr lang="en-US" dirty="0">
              <a:solidFill>
                <a:schemeClr val="tx1">
                  <a:lumMod val="50000"/>
                  <a:lumOff val="50000"/>
                </a:schemeClr>
              </a:solidFill>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normAutofit/>
          </a:bodyPr>
          <a:lstStyle/>
          <a:p>
            <a:r>
              <a:rPr lang="en-US" dirty="0" smtClean="0"/>
              <a:t>the modern web</a:t>
            </a:r>
            <a:endParaRPr lang="en-US" dirty="0"/>
          </a:p>
        </p:txBody>
      </p:sp>
      <p:sp>
        <p:nvSpPr>
          <p:cNvPr id="5" name="Subtitle 4"/>
          <p:cNvSpPr>
            <a:spLocks noGrp="1"/>
          </p:cNvSpPr>
          <p:nvPr>
            <p:ph type="subTitle" idx="1"/>
          </p:nvPr>
        </p:nvSpPr>
        <p:spPr/>
        <p:txBody>
          <a:bodyPr/>
          <a:lstStyle/>
          <a:p>
            <a:endParaRPr lang="en-US" dirty="0"/>
          </a:p>
        </p:txBody>
      </p:sp>
      <p:pic>
        <p:nvPicPr>
          <p:cNvPr id="5123" name="Picture 3" descr="C:\Users\csell\AppData\Local\Microsoft\Windows\Temporary Internet Files\Content.IE5\XSWY1I6V\MP90038267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412" y="685800"/>
            <a:ext cx="3102429" cy="4343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15826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
            </a:r>
            <a:r>
              <a:rPr lang="en-US" dirty="0" smtClean="0"/>
              <a:t>otable Events</a:t>
            </a:r>
            <a:endParaRPr lang="en-US" dirty="0"/>
          </a:p>
        </p:txBody>
      </p:sp>
      <p:sp>
        <p:nvSpPr>
          <p:cNvPr id="3" name="Text Placeholder 2"/>
          <p:cNvSpPr>
            <a:spLocks noGrp="1"/>
          </p:cNvSpPr>
          <p:nvPr>
            <p:ph type="body" sz="quarter" idx="10"/>
          </p:nvPr>
        </p:nvSpPr>
        <p:spPr>
          <a:xfrm>
            <a:off x="519114" y="1905000"/>
            <a:ext cx="11149012" cy="4235006"/>
          </a:xfrm>
        </p:spPr>
        <p:txBody>
          <a:bodyPr/>
          <a:lstStyle/>
          <a:p>
            <a:r>
              <a:rPr lang="en-US" dirty="0" err="1" smtClean="0"/>
              <a:t>XMLHttp</a:t>
            </a:r>
            <a:endParaRPr lang="en-US" dirty="0" smtClean="0"/>
          </a:p>
          <a:p>
            <a:r>
              <a:rPr lang="en-US" dirty="0" smtClean="0"/>
              <a:t>AJAX</a:t>
            </a:r>
          </a:p>
          <a:p>
            <a:r>
              <a:rPr lang="en-US" dirty="0" smtClean="0"/>
              <a:t>Browser Maturity</a:t>
            </a:r>
          </a:p>
          <a:p>
            <a:r>
              <a:rPr lang="en-US" dirty="0" smtClean="0"/>
              <a:t>Focus on Security</a:t>
            </a:r>
          </a:p>
          <a:p>
            <a:r>
              <a:rPr lang="en-US" dirty="0" smtClean="0"/>
              <a:t>People matured</a:t>
            </a:r>
          </a:p>
          <a:p>
            <a:r>
              <a:rPr lang="en-US" dirty="0" smtClean="0"/>
              <a:t>Awesome frameworks and libraries, such as </a:t>
            </a:r>
            <a:r>
              <a:rPr lang="en-US" dirty="0" err="1" smtClean="0"/>
              <a:t>jQuery</a:t>
            </a:r>
            <a:endParaRPr lang="en-US" dirty="0" smtClean="0"/>
          </a:p>
          <a:p>
            <a:endParaRPr lang="en-US" dirty="0"/>
          </a:p>
          <a:p>
            <a:pPr marL="0" indent="0" algn="ctr">
              <a:buNone/>
            </a:pPr>
            <a:r>
              <a:rPr lang="en-US" b="1" dirty="0" smtClean="0"/>
              <a:t>Over time its become accepted.</a:t>
            </a:r>
            <a:endParaRPr lang="en-US" b="1" dirty="0"/>
          </a:p>
        </p:txBody>
      </p:sp>
      <p:sp>
        <p:nvSpPr>
          <p:cNvPr id="4" name="Oval 3"/>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2239138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“Modern”, “Unobtrusive” </a:t>
            </a:r>
            <a:r>
              <a:rPr lang="en-US" dirty="0"/>
              <a:t>JavaScript</a:t>
            </a:r>
          </a:p>
        </p:txBody>
      </p:sp>
      <p:sp>
        <p:nvSpPr>
          <p:cNvPr id="5" name="Text Placeholder 4"/>
          <p:cNvSpPr>
            <a:spLocks noGrp="1"/>
          </p:cNvSpPr>
          <p:nvPr>
            <p:ph type="body" sz="quarter" idx="10"/>
          </p:nvPr>
        </p:nvSpPr>
        <p:spPr>
          <a:xfrm>
            <a:off x="519112" y="1479994"/>
            <a:ext cx="11149013" cy="4235006"/>
          </a:xfrm>
        </p:spPr>
        <p:txBody>
          <a:bodyPr/>
          <a:lstStyle/>
          <a:p>
            <a:pPr marL="0" indent="0" algn="ctr">
              <a:buNone/>
            </a:pPr>
            <a:r>
              <a:rPr lang="en-US" dirty="0" smtClean="0"/>
              <a:t>There really is no “such thing”.</a:t>
            </a:r>
          </a:p>
          <a:p>
            <a:pPr marL="0" indent="0" algn="ctr">
              <a:buNone/>
            </a:pPr>
            <a:endParaRPr lang="en-US" dirty="0" smtClean="0"/>
          </a:p>
          <a:p>
            <a:endParaRPr lang="en-US" dirty="0"/>
          </a:p>
          <a:p>
            <a:r>
              <a:rPr lang="en-US" dirty="0" smtClean="0"/>
              <a:t>Techniques have matured</a:t>
            </a:r>
          </a:p>
          <a:p>
            <a:r>
              <a:rPr lang="en-US" dirty="0" smtClean="0"/>
              <a:t>Clean</a:t>
            </a:r>
          </a:p>
          <a:p>
            <a:r>
              <a:rPr lang="en-US" dirty="0" smtClean="0"/>
              <a:t>Simple</a:t>
            </a:r>
          </a:p>
          <a:p>
            <a:r>
              <a:rPr lang="en-US" dirty="0" smtClean="0"/>
              <a:t>Fast</a:t>
            </a:r>
          </a:p>
          <a:p>
            <a:r>
              <a:rPr lang="en-US" dirty="0" smtClean="0"/>
              <a:t>Tested</a:t>
            </a:r>
            <a:endParaRPr lang="en-US" dirty="0"/>
          </a:p>
        </p:txBody>
      </p:sp>
      <p:pic>
        <p:nvPicPr>
          <p:cNvPr id="9218" name="Picture 2" descr="C:\Users\csell\AppData\Local\Microsoft\Windows\Temporary Internet Files\Content.IE5\WAHHHEY5\MP90043949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612" y="3021315"/>
            <a:ext cx="5185336" cy="3462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734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Effect transition="in" filter="fade">
                                      <p:cBhvr>
                                        <p:cTn id="11" dur="500"/>
                                        <p:tgtEl>
                                          <p:spTgt spid="5">
                                            <p:txEl>
                                              <p:pRg st="4" end="4"/>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Unobtrusive Style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632138394"/>
              </p:ext>
            </p:extLst>
          </p:nvPr>
        </p:nvGraphicFramePr>
        <p:xfrm>
          <a:off x="1598612" y="1905000"/>
          <a:ext cx="8915400" cy="3611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182526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Unobtrusive JavaScript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718463373"/>
              </p:ext>
            </p:extLst>
          </p:nvPr>
        </p:nvGraphicFramePr>
        <p:xfrm>
          <a:off x="1598612" y="1905000"/>
          <a:ext cx="8915400" cy="3611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388792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646612" y="3810000"/>
            <a:ext cx="6869113" cy="228600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JavaScript</a:t>
            </a:r>
            <a:endParaRPr lang="en-US" dirty="0"/>
          </a:p>
        </p:txBody>
      </p:sp>
      <p:sp>
        <p:nvSpPr>
          <p:cNvPr id="4" name="Text Placeholder 2"/>
          <p:cNvSpPr txBox="1">
            <a:spLocks/>
          </p:cNvSpPr>
          <p:nvPr/>
        </p:nvSpPr>
        <p:spPr>
          <a:xfrm>
            <a:off x="671514" y="2874144"/>
            <a:ext cx="5270498" cy="984885"/>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inline 		</a:t>
            </a:r>
            <a:r>
              <a:rPr lang="en-US" dirty="0">
                <a:solidFill>
                  <a:srgbClr val="FF0000"/>
                </a:solidFill>
              </a:rPr>
              <a:t>Bad</a:t>
            </a:r>
            <a:endParaRPr lang="en-US" dirty="0" smtClean="0"/>
          </a:p>
          <a:p>
            <a:r>
              <a:rPr lang="en-US" dirty="0" smtClean="0"/>
              <a:t>separation 	</a:t>
            </a:r>
            <a:r>
              <a:rPr lang="en-US" dirty="0" smtClean="0">
                <a:solidFill>
                  <a:schemeClr val="accent6"/>
                </a:solidFill>
              </a:rPr>
              <a:t>Good</a:t>
            </a:r>
          </a:p>
        </p:txBody>
      </p:sp>
      <p:sp>
        <p:nvSpPr>
          <p:cNvPr id="6" name="Text Placeholder 3"/>
          <p:cNvSpPr>
            <a:spLocks noGrp="1"/>
          </p:cNvSpPr>
          <p:nvPr/>
        </p:nvSpPr>
        <p:spPr>
          <a:xfrm>
            <a:off x="4848605" y="3950898"/>
            <a:ext cx="6688836" cy="1883593"/>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a:t>var</a:t>
            </a:r>
            <a:r>
              <a:rPr lang="en-US" sz="2400" dirty="0"/>
              <a:t> </a:t>
            </a:r>
            <a:r>
              <a:rPr lang="en-US" sz="2400" dirty="0" err="1"/>
              <a:t>myElement</a:t>
            </a:r>
            <a:r>
              <a:rPr lang="en-US" sz="2400" dirty="0"/>
              <a:t> = </a:t>
            </a:r>
            <a:r>
              <a:rPr lang="en-US" sz="2400" dirty="0" err="1"/>
              <a:t>document.getElementById</a:t>
            </a:r>
            <a:r>
              <a:rPr lang="en-US" sz="2400" dirty="0"/>
              <a:t>("</a:t>
            </a:r>
            <a:r>
              <a:rPr lang="en-US" sz="2400" dirty="0" err="1"/>
              <a:t>myId</a:t>
            </a:r>
            <a:r>
              <a:rPr lang="en-US" sz="2400" dirty="0"/>
              <a:t>");</a:t>
            </a:r>
          </a:p>
          <a:p>
            <a:r>
              <a:rPr lang="en-US" sz="2400" dirty="0" err="1"/>
              <a:t>myElement.onClick</a:t>
            </a:r>
            <a:r>
              <a:rPr lang="en-US" sz="2400" dirty="0"/>
              <a:t>( function () { </a:t>
            </a:r>
          </a:p>
          <a:p>
            <a:r>
              <a:rPr lang="en-US" sz="2400" dirty="0"/>
              <a:t>	alert('hi');</a:t>
            </a:r>
          </a:p>
          <a:p>
            <a:r>
              <a:rPr lang="en-US" sz="2400" dirty="0"/>
              <a:t>});</a:t>
            </a:r>
            <a:endParaRPr lang="en-US" sz="2400" dirty="0" smtClean="0"/>
          </a:p>
        </p:txBody>
      </p:sp>
      <p:sp>
        <p:nvSpPr>
          <p:cNvPr id="8" name="Rectangle 7"/>
          <p:cNvSpPr/>
          <p:nvPr/>
        </p:nvSpPr>
        <p:spPr bwMode="auto">
          <a:xfrm>
            <a:off x="4635499" y="1447799"/>
            <a:ext cx="6869113" cy="1447801"/>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Text Placeholder 3"/>
          <p:cNvSpPr>
            <a:spLocks noGrp="1"/>
          </p:cNvSpPr>
          <p:nvPr/>
        </p:nvSpPr>
        <p:spPr>
          <a:xfrm>
            <a:off x="4725638" y="1557840"/>
            <a:ext cx="6688836" cy="107106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&lt;</a:t>
            </a:r>
            <a:r>
              <a:rPr lang="en-US" sz="2400" dirty="0"/>
              <a:t>a id="</a:t>
            </a:r>
            <a:r>
              <a:rPr lang="en-US" sz="2400" dirty="0" err="1"/>
              <a:t>myId</a:t>
            </a:r>
            <a:r>
              <a:rPr lang="en-US" sz="2400" dirty="0"/>
              <a:t>" </a:t>
            </a:r>
            <a:r>
              <a:rPr lang="en-US" sz="2400" dirty="0" smtClean="0"/>
              <a:t>	</a:t>
            </a:r>
            <a:r>
              <a:rPr lang="en-US" sz="2400" dirty="0" err="1" smtClean="0"/>
              <a:t>href</a:t>
            </a:r>
            <a:r>
              <a:rPr lang="en-US" sz="2400" dirty="0"/>
              <a:t>=“http://csell.net” </a:t>
            </a:r>
            <a:r>
              <a:rPr lang="en-US" sz="2400" dirty="0" smtClean="0"/>
              <a:t>	</a:t>
            </a:r>
            <a:r>
              <a:rPr lang="en-US" sz="2400" dirty="0" err="1" smtClean="0"/>
              <a:t>onclick</a:t>
            </a:r>
            <a:r>
              <a:rPr lang="en-US" sz="2400" dirty="0"/>
              <a:t>=“alert(‘hello</a:t>
            </a:r>
            <a:r>
              <a:rPr lang="en-US" sz="2400" dirty="0" smtClean="0"/>
              <a:t>’)”&gt;</a:t>
            </a:r>
          </a:p>
          <a:p>
            <a:r>
              <a:rPr lang="en-US" sz="2400" dirty="0" smtClean="0"/>
              <a:t>&lt;/</a:t>
            </a:r>
            <a:r>
              <a:rPr lang="en-US" sz="2400" dirty="0"/>
              <a:t>a</a:t>
            </a:r>
            <a:r>
              <a:rPr lang="en-US" sz="2400" dirty="0" smtClean="0"/>
              <a:t>&gt;</a:t>
            </a:r>
          </a:p>
        </p:txBody>
      </p:sp>
      <p:sp>
        <p:nvSpPr>
          <p:cNvPr id="9" name="Oval 8"/>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3690924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csell\AppData\Local\Microsoft\Windows\Temporary Internet Files\Content.IE5\RA21CY9V\MP90044318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812" y="1247775"/>
            <a:ext cx="8086725" cy="5381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Result</a:t>
            </a:r>
            <a:endParaRPr lang="en-US" dirty="0"/>
          </a:p>
        </p:txBody>
      </p:sp>
      <p:sp>
        <p:nvSpPr>
          <p:cNvPr id="4" name="Text Placeholder 2"/>
          <p:cNvSpPr txBox="1">
            <a:spLocks/>
          </p:cNvSpPr>
          <p:nvPr/>
        </p:nvSpPr>
        <p:spPr>
          <a:xfrm>
            <a:off x="989013" y="1600200"/>
            <a:ext cx="5270498" cy="2609945"/>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Testable</a:t>
            </a:r>
          </a:p>
          <a:p>
            <a:r>
              <a:rPr lang="en-US" dirty="0" smtClean="0"/>
              <a:t>Separation of Concern</a:t>
            </a:r>
          </a:p>
          <a:p>
            <a:r>
              <a:rPr lang="en-US" dirty="0" smtClean="0"/>
              <a:t>Performance</a:t>
            </a:r>
          </a:p>
          <a:p>
            <a:r>
              <a:rPr lang="en-US" dirty="0" smtClean="0"/>
              <a:t>Reuse</a:t>
            </a:r>
          </a:p>
          <a:p>
            <a:r>
              <a:rPr lang="en-US" dirty="0" smtClean="0"/>
              <a:t>Versioning</a:t>
            </a:r>
          </a:p>
        </p:txBody>
      </p:sp>
      <p:sp>
        <p:nvSpPr>
          <p:cNvPr id="9" name="Oval 8"/>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354230498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a:t>f</a:t>
            </a:r>
            <a:r>
              <a:rPr lang="en-US" dirty="0" smtClean="0"/>
              <a:t>undamentals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047021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t>
            </a:r>
            <a:r>
              <a:rPr lang="en-US" dirty="0"/>
              <a:t>S</a:t>
            </a:r>
            <a:r>
              <a:rPr lang="en-US" dirty="0" smtClean="0"/>
              <a:t>tarted</a:t>
            </a:r>
            <a:endParaRPr lang="en-US" dirty="0"/>
          </a:p>
        </p:txBody>
      </p:sp>
      <p:sp>
        <p:nvSpPr>
          <p:cNvPr id="3" name="Text Placeholder 2"/>
          <p:cNvSpPr>
            <a:spLocks noGrp="1"/>
          </p:cNvSpPr>
          <p:nvPr>
            <p:ph type="body" sz="quarter" idx="10"/>
          </p:nvPr>
        </p:nvSpPr>
        <p:spPr>
          <a:xfrm>
            <a:off x="519114" y="1905000"/>
            <a:ext cx="5575299" cy="3693319"/>
          </a:xfrm>
        </p:spPr>
        <p:txBody>
          <a:bodyPr/>
          <a:lstStyle/>
          <a:p>
            <a:r>
              <a:rPr lang="en-US" dirty="0" smtClean="0"/>
              <a:t>Objects</a:t>
            </a:r>
          </a:p>
          <a:p>
            <a:r>
              <a:rPr lang="en-US" dirty="0" smtClean="0"/>
              <a:t>Equality</a:t>
            </a:r>
          </a:p>
          <a:p>
            <a:r>
              <a:rPr lang="en-US" dirty="0" smtClean="0"/>
              <a:t>Object Literals</a:t>
            </a:r>
          </a:p>
          <a:p>
            <a:r>
              <a:rPr lang="en-US" dirty="0"/>
              <a:t>Functions</a:t>
            </a:r>
          </a:p>
          <a:p>
            <a:r>
              <a:rPr lang="en-US" dirty="0" smtClean="0"/>
              <a:t>Closure</a:t>
            </a:r>
          </a:p>
          <a:p>
            <a:r>
              <a:rPr lang="en-US" i="1" dirty="0" smtClean="0"/>
              <a:t>Prototypes</a:t>
            </a:r>
            <a:endParaRPr lang="en-US" i="1" dirty="0"/>
          </a:p>
          <a:p>
            <a:endParaRPr lang="en-US" i="1" dirty="0" smtClean="0">
              <a:solidFill>
                <a:srgbClr val="FF0000"/>
              </a:solidFill>
            </a:endParaRPr>
          </a:p>
        </p:txBody>
      </p:sp>
      <p:pic>
        <p:nvPicPr>
          <p:cNvPr id="8194" name="Picture 2" descr="C:\Users\csell\AppData\Local\Microsoft\Windows\Temporary Internet Files\Content.IE5\RA21CY9V\MC9004414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012" y="1524000"/>
            <a:ext cx="4191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73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Text Placeholder 2"/>
          <p:cNvSpPr>
            <a:spLocks noGrp="1"/>
          </p:cNvSpPr>
          <p:nvPr>
            <p:ph type="body" sz="quarter" idx="10"/>
          </p:nvPr>
        </p:nvSpPr>
        <p:spPr>
          <a:xfrm>
            <a:off x="519114" y="1905000"/>
            <a:ext cx="11149012" cy="3151632"/>
          </a:xfrm>
        </p:spPr>
        <p:txBody>
          <a:bodyPr/>
          <a:lstStyle/>
          <a:p>
            <a:r>
              <a:rPr lang="en-US" dirty="0" smtClean="0"/>
              <a:t>No Classes</a:t>
            </a:r>
          </a:p>
          <a:p>
            <a:r>
              <a:rPr lang="en-US" dirty="0" smtClean="0"/>
              <a:t>Everything is an </a:t>
            </a:r>
            <a:r>
              <a:rPr lang="en-US" b="1" dirty="0" smtClean="0"/>
              <a:t>object</a:t>
            </a:r>
            <a:r>
              <a:rPr lang="en-US" dirty="0" smtClean="0"/>
              <a:t> expect for primitive types</a:t>
            </a:r>
          </a:p>
          <a:p>
            <a:r>
              <a:rPr lang="en-US" dirty="0" smtClean="0"/>
              <a:t>Everything is declared globally</a:t>
            </a:r>
            <a:endParaRPr lang="en-US" i="1" dirty="0" smtClean="0">
              <a:solidFill>
                <a:srgbClr val="FF0000"/>
              </a:solidFill>
            </a:endParaRPr>
          </a:p>
          <a:p>
            <a:endParaRPr lang="en-US" dirty="0" smtClean="0"/>
          </a:p>
          <a:p>
            <a:pPr marL="0" indent="0" algn="ctr">
              <a:buNone/>
            </a:pPr>
            <a:r>
              <a:rPr lang="en-US" b="1" dirty="0" smtClean="0"/>
              <a:t>Namespace </a:t>
            </a:r>
            <a:r>
              <a:rPr lang="en-US" b="1" dirty="0" err="1" smtClean="0"/>
              <a:t>Namespace</a:t>
            </a:r>
            <a:r>
              <a:rPr lang="en-US" b="1" dirty="0" smtClean="0"/>
              <a:t> </a:t>
            </a:r>
            <a:r>
              <a:rPr lang="en-US" b="1" dirty="0" err="1" smtClean="0"/>
              <a:t>Namespace</a:t>
            </a:r>
            <a:endParaRPr lang="en-US" b="1" dirty="0" smtClean="0"/>
          </a:p>
          <a:p>
            <a:endParaRPr lang="en-US" dirty="0"/>
          </a:p>
        </p:txBody>
      </p:sp>
      <p:sp>
        <p:nvSpPr>
          <p:cNvPr id="4" name="Oval 3"/>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248856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JavaScript</a:t>
            </a:r>
            <a:endParaRPr lang="en-US" dirty="0"/>
          </a:p>
        </p:txBody>
      </p:sp>
      <p:pic>
        <p:nvPicPr>
          <p:cNvPr id="2050" name="Picture 2" descr="http://farm4.static.flickr.com/3658/3387737094_10f3714c98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012" y="304800"/>
            <a:ext cx="5663974" cy="4247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 Placeholder 2"/>
          <p:cNvSpPr>
            <a:spLocks noGrp="1"/>
          </p:cNvSpPr>
          <p:nvPr>
            <p:ph type="body" sz="quarter" idx="10"/>
          </p:nvPr>
        </p:nvSpPr>
        <p:spPr>
          <a:xfrm>
            <a:off x="989013" y="1960704"/>
            <a:ext cx="5956298" cy="2068259"/>
          </a:xfrm>
        </p:spPr>
        <p:txBody>
          <a:bodyPr/>
          <a:lstStyle/>
          <a:p>
            <a:r>
              <a:rPr lang="en-US" dirty="0" smtClean="0"/>
              <a:t>DOM Interaction</a:t>
            </a:r>
          </a:p>
          <a:p>
            <a:r>
              <a:rPr lang="en-US" dirty="0" smtClean="0"/>
              <a:t>Behavior</a:t>
            </a:r>
          </a:p>
          <a:p>
            <a:r>
              <a:rPr lang="en-US" dirty="0" smtClean="0"/>
              <a:t>Validation</a:t>
            </a:r>
          </a:p>
          <a:p>
            <a:r>
              <a:rPr lang="en-US" dirty="0" smtClean="0"/>
              <a:t>AJAX</a:t>
            </a:r>
            <a:endParaRPr lang="en-US" strike="sngStrike" dirty="0" smtClean="0"/>
          </a:p>
        </p:txBody>
      </p:sp>
      <p:sp>
        <p:nvSpPr>
          <p:cNvPr id="6" name="Text Placeholder 2"/>
          <p:cNvSpPr txBox="1">
            <a:spLocks/>
          </p:cNvSpPr>
          <p:nvPr/>
        </p:nvSpPr>
        <p:spPr>
          <a:xfrm>
            <a:off x="1370013" y="5192486"/>
            <a:ext cx="9448800" cy="6093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400" dirty="0" smtClean="0">
                <a:solidFill>
                  <a:schemeClr val="tx1"/>
                </a:solidFill>
                <a:effectLst>
                  <a:outerShdw blurRad="38100" dist="38100" dir="2700000" algn="tl">
                    <a:srgbClr val="000000">
                      <a:alpha val="43137"/>
                    </a:srgbClr>
                  </a:outerShdw>
                </a:effectLst>
              </a:rPr>
              <a:t>Friends don’t let friends </a:t>
            </a:r>
            <a:r>
              <a:rPr lang="en-US" sz="4400" dirty="0" err="1" smtClean="0">
                <a:solidFill>
                  <a:schemeClr val="tx1"/>
                </a:solidFill>
                <a:effectLst>
                  <a:outerShdw blurRad="38100" dist="38100" dir="2700000" algn="tl">
                    <a:srgbClr val="000000">
                      <a:alpha val="43137"/>
                    </a:srgbClr>
                  </a:outerShdw>
                </a:effectLst>
              </a:rPr>
              <a:t>do_postback</a:t>
            </a:r>
            <a:endParaRPr lang="en-US" sz="4400" strike="sngStrike" dirty="0" smtClean="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813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t>
            </a:r>
            <a:r>
              <a:rPr lang="en-US" dirty="0" smtClean="0"/>
              <a:t>ariables</a:t>
            </a:r>
            <a:endParaRPr lang="en-US" dirty="0"/>
          </a:p>
        </p:txBody>
      </p:sp>
      <p:sp>
        <p:nvSpPr>
          <p:cNvPr id="3" name="Text Placeholder 2"/>
          <p:cNvSpPr>
            <a:spLocks noGrp="1"/>
          </p:cNvSpPr>
          <p:nvPr>
            <p:ph type="body" sz="quarter" idx="10"/>
          </p:nvPr>
        </p:nvSpPr>
        <p:spPr>
          <a:xfrm>
            <a:off x="542925" y="1447800"/>
            <a:ext cx="11149012" cy="2068259"/>
          </a:xfrm>
        </p:spPr>
        <p:txBody>
          <a:bodyPr/>
          <a:lstStyle/>
          <a:p>
            <a:r>
              <a:rPr lang="en-US" dirty="0" smtClean="0"/>
              <a:t>Type defined at assignment</a:t>
            </a:r>
          </a:p>
          <a:p>
            <a:r>
              <a:rPr lang="en-US" dirty="0" smtClean="0"/>
              <a:t>Best to define all variables right away</a:t>
            </a:r>
          </a:p>
          <a:p>
            <a:r>
              <a:rPr lang="en-US" dirty="0" smtClean="0"/>
              <a:t>Scoped to function when using </a:t>
            </a:r>
            <a:r>
              <a:rPr lang="en-US" dirty="0" err="1" smtClean="0"/>
              <a:t>var</a:t>
            </a:r>
            <a:endParaRPr lang="en-US" dirty="0" smtClean="0"/>
          </a:p>
          <a:p>
            <a:endParaRPr lang="en-US" dirty="0"/>
          </a:p>
        </p:txBody>
      </p:sp>
      <p:sp>
        <p:nvSpPr>
          <p:cNvPr id="5" name="Rectangle 4"/>
          <p:cNvSpPr/>
          <p:nvPr/>
        </p:nvSpPr>
        <p:spPr bwMode="auto">
          <a:xfrm>
            <a:off x="1776414" y="4038601"/>
            <a:ext cx="8623297" cy="2590799"/>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 Placeholder 3"/>
          <p:cNvSpPr>
            <a:spLocks noGrp="1"/>
          </p:cNvSpPr>
          <p:nvPr/>
        </p:nvSpPr>
        <p:spPr>
          <a:xfrm>
            <a:off x="1941512" y="4191001"/>
            <a:ext cx="8343900" cy="228370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f</a:t>
            </a:r>
            <a:r>
              <a:rPr lang="en-US" sz="2800" dirty="0" smtClean="0"/>
              <a:t>oo; 			// Global &amp; undefined</a:t>
            </a:r>
          </a:p>
          <a:p>
            <a:r>
              <a:rPr lang="en-US" sz="2800" dirty="0" err="1" smtClean="0"/>
              <a:t>var</a:t>
            </a:r>
            <a:r>
              <a:rPr lang="en-US" sz="2800" dirty="0" smtClean="0"/>
              <a:t> foo2;	 		// Scoped &amp; undefined</a:t>
            </a:r>
          </a:p>
          <a:p>
            <a:r>
              <a:rPr lang="en-US" sz="2800" dirty="0" err="1"/>
              <a:t>var</a:t>
            </a:r>
            <a:r>
              <a:rPr lang="en-US" sz="2800" dirty="0"/>
              <a:t> </a:t>
            </a:r>
            <a:r>
              <a:rPr lang="en-US" sz="2800" dirty="0" smtClean="0"/>
              <a:t>foo2, foo3;</a:t>
            </a:r>
          </a:p>
          <a:p>
            <a:r>
              <a:rPr lang="en-US" sz="2800" dirty="0" err="1"/>
              <a:t>v</a:t>
            </a:r>
            <a:r>
              <a:rPr lang="en-US" sz="2800" dirty="0" err="1" smtClean="0"/>
              <a:t>ar</a:t>
            </a:r>
            <a:r>
              <a:rPr lang="en-US" sz="2800" dirty="0" smtClean="0"/>
              <a:t> foo3 = null;	//</a:t>
            </a:r>
            <a:r>
              <a:rPr lang="en-US" sz="2800" dirty="0"/>
              <a:t> </a:t>
            </a:r>
            <a:r>
              <a:rPr lang="en-US" sz="2800" dirty="0" smtClean="0"/>
              <a:t>null		</a:t>
            </a:r>
          </a:p>
          <a:p>
            <a:r>
              <a:rPr lang="en-US" sz="2800" dirty="0" err="1" smtClean="0"/>
              <a:t>var</a:t>
            </a:r>
            <a:r>
              <a:rPr lang="en-US" sz="2800" dirty="0" smtClean="0"/>
              <a:t> foo4 = “foo4”; //</a:t>
            </a:r>
            <a:r>
              <a:rPr lang="en-US" sz="2800" dirty="0"/>
              <a:t> </a:t>
            </a:r>
            <a:r>
              <a:rPr lang="en-US" sz="2800" dirty="0" err="1" smtClean="0"/>
              <a:t>typeof</a:t>
            </a:r>
            <a:r>
              <a:rPr lang="en-US" sz="2800" dirty="0" smtClean="0"/>
              <a:t> string</a:t>
            </a:r>
          </a:p>
        </p:txBody>
      </p:sp>
      <p:sp>
        <p:nvSpPr>
          <p:cNvPr id="8" name="Oval 7"/>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175293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2.08333E-7 2.22222E-6 L 2.08333E-7 -0.27778 " pathEditMode="relative" rAng="0" ptsTypes="AA">
                                      <p:cBhvr>
                                        <p:cTn id="6" dur="2000" fill="hold"/>
                                        <p:tgtEl>
                                          <p:spTgt spid="6"/>
                                        </p:tgtEl>
                                        <p:attrNameLst>
                                          <p:attrName>ppt_x</p:attrName>
                                          <p:attrName>ppt_y</p:attrName>
                                        </p:attrNameLst>
                                      </p:cBhvr>
                                      <p:rCtr x="0" y="-13889"/>
                                    </p:animMotion>
                                  </p:childTnLst>
                                </p:cTn>
                              </p:par>
                              <p:par>
                                <p:cTn id="7" presetID="42" presetClass="path" presetSubtype="0" accel="50000" decel="50000" fill="hold" grpId="1" nodeType="withEffect">
                                  <p:stCondLst>
                                    <p:cond delay="0"/>
                                  </p:stCondLst>
                                  <p:childTnLst>
                                    <p:animMotion origin="layout" path="M 0.00052 2.22222E-6 L 0.00052 -0.27778 " pathEditMode="relative" rAng="0" ptsTypes="AA">
                                      <p:cBhvr>
                                        <p:cTn id="8" dur="2000" fill="hold"/>
                                        <p:tgtEl>
                                          <p:spTgt spid="5"/>
                                        </p:tgtEl>
                                        <p:attrNameLst>
                                          <p:attrName>ppt_x</p:attrName>
                                          <p:attrName>ppt_y</p:attrName>
                                        </p:attrNameLst>
                                      </p:cBhvr>
                                      <p:rCtr x="0" y="-13889"/>
                                    </p:animMotion>
                                  </p:childTnLst>
                                </p:cTn>
                              </p:par>
                              <p:par>
                                <p:cTn id="9" presetID="6" presetClass="emph" presetSubtype="0" fill="hold" grpId="0" nodeType="withEffect">
                                  <p:stCondLst>
                                    <p:cond delay="0"/>
                                  </p:stCondLst>
                                  <p:childTnLst>
                                    <p:animScale>
                                      <p:cBhvr>
                                        <p:cTn id="10" dur="2000" fill="hold"/>
                                        <p:tgtEl>
                                          <p:spTgt spid="6"/>
                                        </p:tgtEl>
                                      </p:cBhvr>
                                      <p:by x="140000" y="140000"/>
                                    </p:animScale>
                                  </p:childTnLst>
                                </p:cTn>
                              </p:par>
                              <p:par>
                                <p:cTn id="11" presetID="6" presetClass="emph" presetSubtype="0" fill="hold" grpId="0" nodeType="withEffect">
                                  <p:stCondLst>
                                    <p:cond delay="0"/>
                                  </p:stCondLst>
                                  <p:childTnLst>
                                    <p:animScale>
                                      <p:cBhvr>
                                        <p:cTn id="12" dur="2000" fill="hold"/>
                                        <p:tgtEl>
                                          <p:spTgt spid="5"/>
                                        </p:tgtEl>
                                      </p:cBhvr>
                                      <p:by x="14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solidFill>
                  <a:srgbClr val="FF0000"/>
                </a:solidFill>
              </a:rPr>
              <a:t>!==</a:t>
            </a:r>
            <a:r>
              <a:rPr lang="en-US" dirty="0" smtClean="0"/>
              <a:t> ===</a:t>
            </a:r>
            <a:endParaRPr lang="en-US" dirty="0"/>
          </a:p>
        </p:txBody>
      </p:sp>
      <p:sp>
        <p:nvSpPr>
          <p:cNvPr id="3" name="Text Placeholder 2"/>
          <p:cNvSpPr>
            <a:spLocks noGrp="1"/>
          </p:cNvSpPr>
          <p:nvPr>
            <p:ph type="body" sz="quarter" idx="10"/>
          </p:nvPr>
        </p:nvSpPr>
        <p:spPr>
          <a:xfrm>
            <a:off x="519114" y="1905000"/>
            <a:ext cx="4496687" cy="1526572"/>
          </a:xfrm>
        </p:spPr>
        <p:txBody>
          <a:bodyPr/>
          <a:lstStyle/>
          <a:p>
            <a:r>
              <a:rPr lang="en-US" dirty="0"/>
              <a:t>== </a:t>
            </a:r>
            <a:r>
              <a:rPr lang="en-US" dirty="0" smtClean="0"/>
              <a:t>	type coercing</a:t>
            </a:r>
          </a:p>
          <a:p>
            <a:r>
              <a:rPr lang="en-US" dirty="0" smtClean="0"/>
              <a:t>=== 	equality</a:t>
            </a:r>
          </a:p>
          <a:p>
            <a:endParaRPr lang="en-US" dirty="0"/>
          </a:p>
        </p:txBody>
      </p:sp>
      <p:sp>
        <p:nvSpPr>
          <p:cNvPr id="5" name="Text Placeholder 2"/>
          <p:cNvSpPr txBox="1">
            <a:spLocks/>
          </p:cNvSpPr>
          <p:nvPr/>
        </p:nvSpPr>
        <p:spPr>
          <a:xfrm>
            <a:off x="976312" y="5257800"/>
            <a:ext cx="10242550" cy="4431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smtClean="0"/>
              <a:t>All would have evaluated as expected with ===</a:t>
            </a:r>
          </a:p>
        </p:txBody>
      </p:sp>
      <p:sp>
        <p:nvSpPr>
          <p:cNvPr id="4" name="Rectangle 3"/>
          <p:cNvSpPr/>
          <p:nvPr/>
        </p:nvSpPr>
        <p:spPr bwMode="auto">
          <a:xfrm>
            <a:off x="5789612" y="1676400"/>
            <a:ext cx="5878513" cy="228600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 Placeholder 3"/>
          <p:cNvSpPr>
            <a:spLocks noGrp="1"/>
          </p:cNvSpPr>
          <p:nvPr/>
        </p:nvSpPr>
        <p:spPr>
          <a:xfrm>
            <a:off x="6124575" y="1905000"/>
            <a:ext cx="5303837" cy="1809726"/>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0 == ‘’ 			// true</a:t>
            </a:r>
          </a:p>
          <a:p>
            <a:r>
              <a:rPr lang="en-US" sz="2800" dirty="0" smtClean="0"/>
              <a:t>0 == ‘0’	 		// true</a:t>
            </a:r>
          </a:p>
          <a:p>
            <a:r>
              <a:rPr lang="en-US" sz="2800" dirty="0" smtClean="0"/>
              <a:t>false == ‘0’ 		// true</a:t>
            </a:r>
          </a:p>
          <a:p>
            <a:r>
              <a:rPr lang="en-US" sz="2800" dirty="0" smtClean="0"/>
              <a:t>null == undefined 	// true</a:t>
            </a:r>
          </a:p>
        </p:txBody>
      </p:sp>
      <p:sp>
        <p:nvSpPr>
          <p:cNvPr id="7" name="Oval 6"/>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2864980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1.66667E-6 -2.22222E-6 L -0.21992 0.09028 " pathEditMode="relative" rAng="0" ptsTypes="AA">
                                      <p:cBhvr>
                                        <p:cTn id="6" dur="2000" fill="hold"/>
                                        <p:tgtEl>
                                          <p:spTgt spid="6"/>
                                        </p:tgtEl>
                                        <p:attrNameLst>
                                          <p:attrName>ppt_x</p:attrName>
                                          <p:attrName>ppt_y</p:attrName>
                                        </p:attrNameLst>
                                      </p:cBhvr>
                                      <p:rCtr x="-11003" y="4514"/>
                                    </p:animMotion>
                                  </p:childTnLst>
                                </p:cTn>
                              </p:par>
                              <p:par>
                                <p:cTn id="7" presetID="42" presetClass="path" presetSubtype="0" accel="50000" decel="50000" fill="hold" grpId="1" nodeType="withEffect">
                                  <p:stCondLst>
                                    <p:cond delay="0"/>
                                  </p:stCondLst>
                                  <p:childTnLst>
                                    <p:animMotion origin="layout" path="M 4.58333E-6 -1.11111E-6 L -0.21602 0.08889 " pathEditMode="relative" rAng="0" ptsTypes="AA">
                                      <p:cBhvr>
                                        <p:cTn id="8" dur="2000" fill="hold"/>
                                        <p:tgtEl>
                                          <p:spTgt spid="4"/>
                                        </p:tgtEl>
                                        <p:attrNameLst>
                                          <p:attrName>ppt_x</p:attrName>
                                          <p:attrName>ppt_y</p:attrName>
                                        </p:attrNameLst>
                                      </p:cBhvr>
                                      <p:rCtr x="-10807" y="4444"/>
                                    </p:animMotion>
                                  </p:childTnLst>
                                </p:cTn>
                              </p:par>
                              <p:par>
                                <p:cTn id="9" presetID="6" presetClass="emph" presetSubtype="0" fill="hold" grpId="0" nodeType="withEffect">
                                  <p:stCondLst>
                                    <p:cond delay="0"/>
                                  </p:stCondLst>
                                  <p:childTnLst>
                                    <p:animScale>
                                      <p:cBhvr>
                                        <p:cTn id="10" dur="2000" fill="hold"/>
                                        <p:tgtEl>
                                          <p:spTgt spid="6"/>
                                        </p:tgtEl>
                                      </p:cBhvr>
                                      <p:by x="150000" y="150000"/>
                                    </p:animScale>
                                  </p:childTnLst>
                                </p:cTn>
                              </p:par>
                              <p:par>
                                <p:cTn id="11" presetID="6" presetClass="emph" presetSubtype="0" fill="hold" grpId="0" nodeType="withEffect">
                                  <p:stCondLst>
                                    <p:cond delay="0"/>
                                  </p:stCondLst>
                                  <p:childTnLst>
                                    <p:animScale>
                                      <p:cBhvr>
                                        <p:cTn id="12"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813424" y="1905000"/>
            <a:ext cx="5878513" cy="320040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 false</a:t>
            </a:r>
            <a:endParaRPr lang="en-US" dirty="0"/>
          </a:p>
        </p:txBody>
      </p:sp>
      <p:sp>
        <p:nvSpPr>
          <p:cNvPr id="3" name="Text Placeholder 2"/>
          <p:cNvSpPr>
            <a:spLocks noGrp="1"/>
          </p:cNvSpPr>
          <p:nvPr>
            <p:ph type="body" sz="quarter" idx="10"/>
          </p:nvPr>
        </p:nvSpPr>
        <p:spPr>
          <a:xfrm>
            <a:off x="519114" y="1905000"/>
            <a:ext cx="5041898" cy="3693319"/>
          </a:xfrm>
        </p:spPr>
        <p:txBody>
          <a:bodyPr/>
          <a:lstStyle/>
          <a:p>
            <a:r>
              <a:rPr lang="en-US" dirty="0" smtClean="0"/>
              <a:t>false</a:t>
            </a:r>
          </a:p>
          <a:p>
            <a:r>
              <a:rPr lang="en-US" dirty="0" smtClean="0"/>
              <a:t>null</a:t>
            </a:r>
          </a:p>
          <a:p>
            <a:r>
              <a:rPr lang="en-US" dirty="0" smtClean="0"/>
              <a:t>undefined</a:t>
            </a:r>
          </a:p>
          <a:p>
            <a:r>
              <a:rPr lang="en-US" dirty="0" smtClean="0"/>
              <a:t>“” ( empty string )</a:t>
            </a:r>
          </a:p>
          <a:p>
            <a:r>
              <a:rPr lang="en-US" dirty="0" smtClean="0"/>
              <a:t>0</a:t>
            </a:r>
          </a:p>
          <a:p>
            <a:r>
              <a:rPr lang="en-US" dirty="0" err="1" smtClean="0"/>
              <a:t>NaN</a:t>
            </a:r>
            <a:r>
              <a:rPr lang="en-US" dirty="0" smtClean="0"/>
              <a:t> ( Not a Number )</a:t>
            </a:r>
          </a:p>
          <a:p>
            <a:endParaRPr lang="en-US" dirty="0"/>
          </a:p>
        </p:txBody>
      </p:sp>
      <p:sp>
        <p:nvSpPr>
          <p:cNvPr id="6" name="Text Placeholder 3"/>
          <p:cNvSpPr>
            <a:spLocks noGrp="1"/>
          </p:cNvSpPr>
          <p:nvPr/>
        </p:nvSpPr>
        <p:spPr>
          <a:xfrm>
            <a:off x="6067425" y="2133600"/>
            <a:ext cx="5762625" cy="2609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err="1"/>
              <a:t>var</a:t>
            </a:r>
            <a:r>
              <a:rPr lang="en-US" sz="3200" dirty="0"/>
              <a:t> </a:t>
            </a:r>
            <a:r>
              <a:rPr lang="en-US" sz="3200" dirty="0" err="1" smtClean="0"/>
              <a:t>isFalse</a:t>
            </a:r>
            <a:r>
              <a:rPr lang="en-US" sz="3200" dirty="0" smtClean="0"/>
              <a:t>;</a:t>
            </a:r>
          </a:p>
          <a:p>
            <a:endParaRPr lang="en-US" sz="3200" dirty="0"/>
          </a:p>
          <a:p>
            <a:r>
              <a:rPr lang="en-US" sz="3200" dirty="0" smtClean="0"/>
              <a:t>if </a:t>
            </a:r>
            <a:r>
              <a:rPr lang="en-US" sz="3200" dirty="0"/>
              <a:t>( </a:t>
            </a:r>
            <a:r>
              <a:rPr lang="en-US" sz="3200" dirty="0" smtClean="0"/>
              <a:t>!</a:t>
            </a:r>
            <a:r>
              <a:rPr lang="en-US" sz="3200" dirty="0" err="1" smtClean="0"/>
              <a:t>isFalse</a:t>
            </a:r>
            <a:r>
              <a:rPr lang="en-US" sz="3200" dirty="0" smtClean="0"/>
              <a:t> </a:t>
            </a:r>
            <a:r>
              <a:rPr lang="en-US" sz="3200" dirty="0"/>
              <a:t>) {</a:t>
            </a:r>
          </a:p>
          <a:p>
            <a:r>
              <a:rPr lang="en-US" sz="3200" dirty="0"/>
              <a:t>	</a:t>
            </a:r>
            <a:r>
              <a:rPr lang="en-US" sz="3200" dirty="0" smtClean="0"/>
              <a:t>console.log</a:t>
            </a:r>
            <a:r>
              <a:rPr lang="en-US" sz="3200" dirty="0"/>
              <a:t>("Hi");</a:t>
            </a:r>
          </a:p>
          <a:p>
            <a:r>
              <a:rPr lang="en-US" sz="3200" dirty="0" smtClean="0"/>
              <a:t>}</a:t>
            </a:r>
          </a:p>
        </p:txBody>
      </p:sp>
    </p:spTree>
    <p:extLst>
      <p:ext uri="{BB962C8B-B14F-4D97-AF65-F5344CB8AC3E}">
        <p14:creationId xmlns:p14="http://schemas.microsoft.com/office/powerpoint/2010/main" val="60885304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unctions</a:t>
            </a:r>
            <a:endParaRPr lang="en-US" dirty="0"/>
          </a:p>
        </p:txBody>
      </p:sp>
      <p:sp>
        <p:nvSpPr>
          <p:cNvPr id="9" name="Rectangle 8"/>
          <p:cNvSpPr/>
          <p:nvPr/>
        </p:nvSpPr>
        <p:spPr bwMode="auto">
          <a:xfrm>
            <a:off x="2903740" y="989424"/>
            <a:ext cx="6372061" cy="5639976"/>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p:txBody>
      </p:sp>
      <p:sp>
        <p:nvSpPr>
          <p:cNvPr id="6" name="Text Placeholder 3"/>
          <p:cNvSpPr>
            <a:spLocks noGrp="1"/>
          </p:cNvSpPr>
          <p:nvPr/>
        </p:nvSpPr>
        <p:spPr>
          <a:xfrm>
            <a:off x="3132152" y="1228047"/>
            <a:ext cx="5991250" cy="512755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FFFF00"/>
                </a:solidFill>
              </a:rPr>
              <a:t>function </a:t>
            </a:r>
            <a:r>
              <a:rPr lang="en-US" sz="2800" dirty="0" err="1" smtClean="0">
                <a:solidFill>
                  <a:srgbClr val="FFFF00"/>
                </a:solidFill>
              </a:rPr>
              <a:t>FooBar</a:t>
            </a:r>
            <a:r>
              <a:rPr lang="en-US" sz="2800" dirty="0" smtClean="0"/>
              <a:t>(){</a:t>
            </a:r>
            <a:endParaRPr lang="en-US" sz="2800" dirty="0"/>
          </a:p>
          <a:p>
            <a:r>
              <a:rPr lang="en-US" sz="2800" dirty="0"/>
              <a:t>	//Do Something</a:t>
            </a:r>
          </a:p>
          <a:p>
            <a:r>
              <a:rPr lang="en-US" sz="2800" dirty="0"/>
              <a:t>};</a:t>
            </a:r>
          </a:p>
          <a:p>
            <a:endParaRPr lang="en-US" sz="2800" dirty="0"/>
          </a:p>
          <a:p>
            <a:r>
              <a:rPr lang="en-US" sz="2800" dirty="0" err="1"/>
              <a:t>var</a:t>
            </a:r>
            <a:r>
              <a:rPr lang="en-US" sz="2800" dirty="0"/>
              <a:t> </a:t>
            </a:r>
            <a:r>
              <a:rPr lang="en-US" sz="2800" dirty="0" smtClean="0"/>
              <a:t>name = </a:t>
            </a:r>
            <a:r>
              <a:rPr lang="en-US" sz="2800" dirty="0">
                <a:solidFill>
                  <a:srgbClr val="FFFF00"/>
                </a:solidFill>
              </a:rPr>
              <a:t>function </a:t>
            </a:r>
            <a:r>
              <a:rPr lang="en-US" sz="2800" dirty="0" err="1" smtClean="0">
                <a:solidFill>
                  <a:srgbClr val="FFFF00"/>
                </a:solidFill>
              </a:rPr>
              <a:t>FooBar</a:t>
            </a:r>
            <a:r>
              <a:rPr lang="en-US" sz="2800" dirty="0" smtClean="0"/>
              <a:t>(){</a:t>
            </a:r>
            <a:endParaRPr lang="en-US" sz="2800" dirty="0"/>
          </a:p>
          <a:p>
            <a:r>
              <a:rPr lang="en-US" sz="2800" dirty="0"/>
              <a:t>	//Do Something</a:t>
            </a:r>
          </a:p>
          <a:p>
            <a:r>
              <a:rPr lang="en-US" sz="2800" dirty="0"/>
              <a:t>};</a:t>
            </a:r>
          </a:p>
          <a:p>
            <a:endParaRPr lang="en-US" sz="2800" dirty="0"/>
          </a:p>
          <a:p>
            <a:r>
              <a:rPr lang="en-US" sz="2800" dirty="0" err="1"/>
              <a:t>var</a:t>
            </a:r>
            <a:r>
              <a:rPr lang="en-US" sz="2800" dirty="0"/>
              <a:t> </a:t>
            </a:r>
            <a:r>
              <a:rPr lang="en-US" sz="2800" dirty="0" smtClean="0"/>
              <a:t>name </a:t>
            </a:r>
            <a:r>
              <a:rPr lang="en-US" sz="2800" dirty="0"/>
              <a:t>= </a:t>
            </a:r>
            <a:r>
              <a:rPr lang="en-US" sz="2800" dirty="0" smtClean="0">
                <a:solidFill>
                  <a:srgbClr val="FFFF00"/>
                </a:solidFill>
              </a:rPr>
              <a:t>function</a:t>
            </a:r>
            <a:r>
              <a:rPr lang="en-US" sz="2800" dirty="0" smtClean="0"/>
              <a:t>(){</a:t>
            </a:r>
            <a:endParaRPr lang="en-US" sz="2800" dirty="0"/>
          </a:p>
          <a:p>
            <a:r>
              <a:rPr lang="en-US" sz="2800" dirty="0"/>
              <a:t>	//Do Something</a:t>
            </a:r>
          </a:p>
          <a:p>
            <a:r>
              <a:rPr lang="en-US" sz="2800" dirty="0"/>
              <a:t>};</a:t>
            </a:r>
            <a:endParaRPr lang="en-US" sz="2800" dirty="0" smtClean="0"/>
          </a:p>
        </p:txBody>
      </p:sp>
    </p:spTree>
    <p:extLst>
      <p:ext uri="{BB962C8B-B14F-4D97-AF65-F5344CB8AC3E}">
        <p14:creationId xmlns:p14="http://schemas.microsoft.com/office/powerpoint/2010/main" val="343050053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unctions</a:t>
            </a:r>
            <a:endParaRPr lang="en-US" dirty="0"/>
          </a:p>
        </p:txBody>
      </p:sp>
      <p:sp>
        <p:nvSpPr>
          <p:cNvPr id="5" name="Rectangle 4"/>
          <p:cNvSpPr/>
          <p:nvPr/>
        </p:nvSpPr>
        <p:spPr bwMode="auto">
          <a:xfrm>
            <a:off x="3122612" y="1219200"/>
            <a:ext cx="5943600" cy="5239493"/>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Text Placeholder 3"/>
          <p:cNvSpPr>
            <a:spLocks noGrp="1"/>
          </p:cNvSpPr>
          <p:nvPr/>
        </p:nvSpPr>
        <p:spPr>
          <a:xfrm>
            <a:off x="3437730" y="1434407"/>
            <a:ext cx="5399882" cy="461664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rgbClr val="FFFF00"/>
                </a:solidFill>
              </a:rPr>
              <a:t>(</a:t>
            </a:r>
            <a:r>
              <a:rPr lang="en-US" sz="4000" dirty="0"/>
              <a:t> function () {</a:t>
            </a:r>
          </a:p>
          <a:p>
            <a:r>
              <a:rPr lang="en-US" sz="4000" dirty="0"/>
              <a:t>	//Do Something</a:t>
            </a:r>
          </a:p>
          <a:p>
            <a:r>
              <a:rPr lang="en-US" sz="4000" dirty="0"/>
              <a:t>}</a:t>
            </a:r>
            <a:r>
              <a:rPr lang="en-US" sz="4000" dirty="0">
                <a:solidFill>
                  <a:srgbClr val="FFFF00"/>
                </a:solidFill>
              </a:rPr>
              <a:t>)()</a:t>
            </a:r>
            <a:r>
              <a:rPr lang="en-US" sz="4000" dirty="0"/>
              <a:t>;</a:t>
            </a:r>
          </a:p>
          <a:p>
            <a:endParaRPr lang="en-US" sz="4000" dirty="0"/>
          </a:p>
          <a:p>
            <a:r>
              <a:rPr lang="en-US" sz="4000" dirty="0">
                <a:solidFill>
                  <a:srgbClr val="FFFF00"/>
                </a:solidFill>
              </a:rPr>
              <a:t>(</a:t>
            </a:r>
            <a:r>
              <a:rPr lang="en-US" sz="4000" dirty="0"/>
              <a:t> function </a:t>
            </a:r>
            <a:r>
              <a:rPr lang="en-US" sz="4000" dirty="0">
                <a:solidFill>
                  <a:srgbClr val="FFFF00"/>
                </a:solidFill>
              </a:rPr>
              <a:t>($)</a:t>
            </a:r>
            <a:r>
              <a:rPr lang="en-US" sz="4000" dirty="0"/>
              <a:t> {</a:t>
            </a:r>
          </a:p>
          <a:p>
            <a:r>
              <a:rPr lang="en-US" sz="4000" dirty="0"/>
              <a:t>	// Do Something</a:t>
            </a:r>
          </a:p>
          <a:p>
            <a:r>
              <a:rPr lang="en-US" sz="4000" dirty="0"/>
              <a:t>}</a:t>
            </a:r>
            <a:r>
              <a:rPr lang="en-US" sz="4000" dirty="0">
                <a:solidFill>
                  <a:srgbClr val="FFFF00"/>
                </a:solidFill>
              </a:rPr>
              <a:t>)(</a:t>
            </a:r>
            <a:r>
              <a:rPr lang="en-US" sz="4000" dirty="0" err="1">
                <a:solidFill>
                  <a:srgbClr val="FFFF00"/>
                </a:solidFill>
              </a:rPr>
              <a:t>jQuery</a:t>
            </a:r>
            <a:r>
              <a:rPr lang="en-US" sz="4000" dirty="0">
                <a:solidFill>
                  <a:srgbClr val="FFFF00"/>
                </a:solidFill>
              </a:rPr>
              <a:t>);</a:t>
            </a:r>
            <a:endParaRPr lang="en-US" sz="4000" dirty="0" smtClean="0">
              <a:solidFill>
                <a:srgbClr val="FFFF00"/>
              </a:solidFill>
            </a:endParaRPr>
          </a:p>
        </p:txBody>
      </p:sp>
    </p:spTree>
    <p:extLst>
      <p:ext uri="{BB962C8B-B14F-4D97-AF65-F5344CB8AC3E}">
        <p14:creationId xmlns:p14="http://schemas.microsoft.com/office/powerpoint/2010/main" val="319907739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9113" y="4066604"/>
            <a:ext cx="11149012" cy="886397"/>
          </a:xfrm>
        </p:spPr>
        <p:txBody>
          <a:bodyPr/>
          <a:lstStyle/>
          <a:p>
            <a:r>
              <a:rPr lang="en-US" dirty="0" smtClean="0"/>
              <a:t>Create a function reading some variables then overwrite them.</a:t>
            </a:r>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Title 4"/>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21034940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Literals</a:t>
            </a:r>
            <a:endParaRPr lang="en-US" dirty="0"/>
          </a:p>
        </p:txBody>
      </p:sp>
      <p:sp>
        <p:nvSpPr>
          <p:cNvPr id="5" name="Rectangle 4"/>
          <p:cNvSpPr/>
          <p:nvPr/>
        </p:nvSpPr>
        <p:spPr bwMode="auto">
          <a:xfrm>
            <a:off x="2998788" y="1451043"/>
            <a:ext cx="6191250" cy="4644958"/>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 Placeholder 3"/>
          <p:cNvSpPr>
            <a:spLocks noGrp="1"/>
          </p:cNvSpPr>
          <p:nvPr/>
        </p:nvSpPr>
        <p:spPr>
          <a:xfrm>
            <a:off x="3274092" y="1770591"/>
            <a:ext cx="5657849" cy="400109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t>var</a:t>
            </a:r>
            <a:r>
              <a:rPr lang="en-US" sz="2000" dirty="0"/>
              <a:t> </a:t>
            </a:r>
            <a:r>
              <a:rPr lang="en-US" sz="2000" dirty="0" err="1"/>
              <a:t>empty_obj</a:t>
            </a:r>
            <a:r>
              <a:rPr lang="en-US" sz="2000" dirty="0"/>
              <a:t> = {};</a:t>
            </a:r>
          </a:p>
          <a:p>
            <a:endParaRPr lang="en-US" sz="2000" dirty="0" smtClean="0"/>
          </a:p>
          <a:p>
            <a:r>
              <a:rPr lang="en-US" sz="2000" dirty="0" err="1" smtClean="0"/>
              <a:t>var</a:t>
            </a:r>
            <a:r>
              <a:rPr lang="en-US" sz="2000" dirty="0" smtClean="0"/>
              <a:t> </a:t>
            </a:r>
            <a:r>
              <a:rPr lang="en-US" sz="2000" dirty="0"/>
              <a:t>person = {</a:t>
            </a:r>
          </a:p>
          <a:p>
            <a:r>
              <a:rPr lang="en-US" sz="2000" dirty="0"/>
              <a:t>	</a:t>
            </a:r>
            <a:r>
              <a:rPr lang="en-US" sz="2000" dirty="0" err="1"/>
              <a:t>firstName</a:t>
            </a:r>
            <a:r>
              <a:rPr lang="en-US" sz="2000" dirty="0"/>
              <a:t>: "Clark",</a:t>
            </a:r>
          </a:p>
          <a:p>
            <a:r>
              <a:rPr lang="en-US" sz="2000" dirty="0"/>
              <a:t>	</a:t>
            </a:r>
            <a:r>
              <a:rPr lang="en-US" sz="2000" dirty="0" err="1"/>
              <a:t>lastName</a:t>
            </a:r>
            <a:r>
              <a:rPr lang="en-US" sz="2000" dirty="0"/>
              <a:t>: "Sell",</a:t>
            </a:r>
          </a:p>
          <a:p>
            <a:r>
              <a:rPr lang="en-US" sz="2000" dirty="0"/>
              <a:t>	address: {</a:t>
            </a:r>
          </a:p>
          <a:p>
            <a:r>
              <a:rPr lang="en-US" sz="2000" dirty="0"/>
              <a:t>		</a:t>
            </a:r>
            <a:r>
              <a:rPr lang="en-US" sz="2000" dirty="0" err="1"/>
              <a:t>streetAddress</a:t>
            </a:r>
            <a:r>
              <a:rPr lang="en-US" sz="2000" dirty="0"/>
              <a:t>: </a:t>
            </a:r>
            <a:r>
              <a:rPr lang="en-US" sz="2000" dirty="0" smtClean="0"/>
              <a:t>“Somewhere",</a:t>
            </a:r>
            <a:endParaRPr lang="en-US" sz="2000" dirty="0"/>
          </a:p>
          <a:p>
            <a:r>
              <a:rPr lang="en-US" sz="2000" dirty="0"/>
              <a:t>		city: </a:t>
            </a:r>
            <a:r>
              <a:rPr lang="en-US" sz="2000" dirty="0" smtClean="0"/>
              <a:t>“</a:t>
            </a:r>
            <a:r>
              <a:rPr lang="en-US" sz="2000" dirty="0" err="1" smtClean="0"/>
              <a:t>Sometown</a:t>
            </a:r>
            <a:r>
              <a:rPr lang="en-US" sz="2000" dirty="0" smtClean="0"/>
              <a:t>"</a:t>
            </a:r>
            <a:endParaRPr lang="en-US" sz="2000" dirty="0"/>
          </a:p>
          <a:p>
            <a:r>
              <a:rPr lang="en-US" sz="2000" dirty="0"/>
              <a:t>	}</a:t>
            </a:r>
          </a:p>
          <a:p>
            <a:r>
              <a:rPr lang="en-US" sz="2000" dirty="0" smtClean="0"/>
              <a:t>};</a:t>
            </a:r>
          </a:p>
          <a:p>
            <a:endParaRPr lang="en-US" sz="2000" dirty="0"/>
          </a:p>
          <a:p>
            <a:r>
              <a:rPr lang="en-US" sz="2000" dirty="0" err="1"/>
              <a:t>person.address.city</a:t>
            </a:r>
            <a:endParaRPr lang="en-US" sz="2000" dirty="0" smtClean="0"/>
          </a:p>
        </p:txBody>
      </p:sp>
    </p:spTree>
    <p:extLst>
      <p:ext uri="{BB962C8B-B14F-4D97-AF65-F5344CB8AC3E}">
        <p14:creationId xmlns:p14="http://schemas.microsoft.com/office/powerpoint/2010/main" val="175293167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sp>
        <p:nvSpPr>
          <p:cNvPr id="3" name="Text Placeholder 2"/>
          <p:cNvSpPr>
            <a:spLocks noGrp="1"/>
          </p:cNvSpPr>
          <p:nvPr>
            <p:ph type="body" sz="quarter" idx="10"/>
          </p:nvPr>
        </p:nvSpPr>
        <p:spPr>
          <a:xfrm>
            <a:off x="1941513" y="1600200"/>
            <a:ext cx="8305799" cy="2856167"/>
          </a:xfrm>
        </p:spPr>
        <p:txBody>
          <a:bodyPr/>
          <a:lstStyle/>
          <a:p>
            <a:pPr marL="0" indent="0" algn="ctr">
              <a:buNone/>
            </a:pPr>
            <a:r>
              <a:rPr lang="en-US" dirty="0" smtClean="0"/>
              <a:t>Inner functions have access to the parameters and variables of the functions they are defined within. </a:t>
            </a:r>
          </a:p>
          <a:p>
            <a:pPr marL="0" indent="0" algn="ctr">
              <a:buNone/>
            </a:pPr>
            <a:endParaRPr lang="en-US" dirty="0" smtClean="0"/>
          </a:p>
          <a:p>
            <a:pPr marL="0" indent="0" algn="ctr">
              <a:buNone/>
            </a:pPr>
            <a:r>
              <a:rPr lang="en-US" dirty="0" smtClean="0"/>
              <a:t>This is even true when the inner function has a longer lifetime than its outer function.</a:t>
            </a:r>
            <a:endParaRPr lang="en-US" dirty="0"/>
          </a:p>
        </p:txBody>
      </p:sp>
      <p:sp>
        <p:nvSpPr>
          <p:cNvPr id="5" name="Text Placeholder 2"/>
          <p:cNvSpPr txBox="1">
            <a:spLocks/>
          </p:cNvSpPr>
          <p:nvPr/>
        </p:nvSpPr>
        <p:spPr>
          <a:xfrm>
            <a:off x="1928813" y="5271802"/>
            <a:ext cx="8305799" cy="4431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en-US" i="1" dirty="0" smtClean="0"/>
              <a:t>JavaScript The Good Parts, Closure, </a:t>
            </a:r>
            <a:r>
              <a:rPr lang="en-US" i="1" dirty="0" err="1" smtClean="0"/>
              <a:t>Crockford</a:t>
            </a:r>
            <a:endParaRPr lang="en-US" i="1" dirty="0"/>
          </a:p>
        </p:txBody>
      </p:sp>
    </p:spTree>
    <p:extLst>
      <p:ext uri="{BB962C8B-B14F-4D97-AF65-F5344CB8AC3E}">
        <p14:creationId xmlns:p14="http://schemas.microsoft.com/office/powerpoint/2010/main" val="388868428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 Example</a:t>
            </a:r>
            <a:endParaRPr lang="en-US" dirty="0"/>
          </a:p>
        </p:txBody>
      </p:sp>
      <p:sp>
        <p:nvSpPr>
          <p:cNvPr id="7" name="Rectangle 6"/>
          <p:cNvSpPr/>
          <p:nvPr/>
        </p:nvSpPr>
        <p:spPr bwMode="auto">
          <a:xfrm>
            <a:off x="2322512" y="1046540"/>
            <a:ext cx="7543800" cy="558286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Text Placeholder 3"/>
          <p:cNvSpPr>
            <a:spLocks noGrp="1"/>
          </p:cNvSpPr>
          <p:nvPr/>
        </p:nvSpPr>
        <p:spPr>
          <a:xfrm>
            <a:off x="2627313" y="1329591"/>
            <a:ext cx="6934199" cy="501675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t>var</a:t>
            </a:r>
            <a:r>
              <a:rPr lang="en-US" sz="2000" dirty="0"/>
              <a:t> a = "a";</a:t>
            </a:r>
          </a:p>
          <a:p>
            <a:r>
              <a:rPr lang="en-US" sz="2000" dirty="0" err="1"/>
              <a:t>var</a:t>
            </a:r>
            <a:r>
              <a:rPr lang="en-US" sz="2000" dirty="0"/>
              <a:t> outer = function () {</a:t>
            </a:r>
          </a:p>
          <a:p>
            <a:r>
              <a:rPr lang="en-US" sz="2000" dirty="0"/>
              <a:t>	</a:t>
            </a:r>
            <a:r>
              <a:rPr lang="en-US" sz="2000" dirty="0" err="1"/>
              <a:t>var</a:t>
            </a:r>
            <a:r>
              <a:rPr lang="en-US" sz="2000" dirty="0"/>
              <a:t> b = "b";</a:t>
            </a:r>
          </a:p>
          <a:p>
            <a:r>
              <a:rPr lang="en-US" sz="2000" dirty="0"/>
              <a:t>	</a:t>
            </a:r>
            <a:r>
              <a:rPr lang="en-US" sz="2000" dirty="0" err="1"/>
              <a:t>var</a:t>
            </a:r>
            <a:r>
              <a:rPr lang="en-US" sz="2000" dirty="0"/>
              <a:t> middle = function () {</a:t>
            </a:r>
          </a:p>
          <a:p>
            <a:r>
              <a:rPr lang="en-US" sz="2000" dirty="0"/>
              <a:t>		</a:t>
            </a:r>
            <a:r>
              <a:rPr lang="en-US" sz="2000" dirty="0" err="1"/>
              <a:t>var</a:t>
            </a:r>
            <a:r>
              <a:rPr lang="en-US" sz="2000" dirty="0"/>
              <a:t> c = "c";</a:t>
            </a:r>
          </a:p>
          <a:p>
            <a:r>
              <a:rPr lang="en-US" sz="2000" dirty="0"/>
              <a:t>		</a:t>
            </a:r>
            <a:r>
              <a:rPr lang="en-US" sz="2000" dirty="0" err="1"/>
              <a:t>var</a:t>
            </a:r>
            <a:r>
              <a:rPr lang="en-US" sz="2000" dirty="0"/>
              <a:t> inner = function () {</a:t>
            </a:r>
          </a:p>
          <a:p>
            <a:r>
              <a:rPr lang="en-US" sz="2000" dirty="0"/>
              <a:t>			equal(a, "a", "Closure a");    </a:t>
            </a:r>
          </a:p>
          <a:p>
            <a:r>
              <a:rPr lang="en-US" sz="2000" dirty="0"/>
              <a:t>			equal(b, "b", "Closure b");</a:t>
            </a:r>
          </a:p>
          <a:p>
            <a:r>
              <a:rPr lang="en-US" sz="2000" dirty="0"/>
              <a:t>			equal(c, "c", "Closure c");</a:t>
            </a:r>
          </a:p>
          <a:p>
            <a:r>
              <a:rPr lang="en-US" sz="2000" dirty="0"/>
              <a:t>		};</a:t>
            </a:r>
          </a:p>
          <a:p>
            <a:r>
              <a:rPr lang="en-US" sz="2000" dirty="0"/>
              <a:t>		inner();</a:t>
            </a:r>
          </a:p>
          <a:p>
            <a:r>
              <a:rPr lang="en-US" sz="2000" dirty="0"/>
              <a:t>	};</a:t>
            </a:r>
          </a:p>
          <a:p>
            <a:r>
              <a:rPr lang="en-US" sz="2000" dirty="0"/>
              <a:t>	middle();</a:t>
            </a:r>
          </a:p>
          <a:p>
            <a:r>
              <a:rPr lang="en-US" sz="2000" dirty="0"/>
              <a:t>};</a:t>
            </a:r>
          </a:p>
          <a:p>
            <a:r>
              <a:rPr lang="en-US" sz="2000" dirty="0"/>
              <a:t>outer();</a:t>
            </a:r>
            <a:endParaRPr lang="en-US" sz="2000" dirty="0" smtClean="0"/>
          </a:p>
        </p:txBody>
      </p:sp>
    </p:spTree>
    <p:extLst>
      <p:ext uri="{BB962C8B-B14F-4D97-AF65-F5344CB8AC3E}">
        <p14:creationId xmlns:p14="http://schemas.microsoft.com/office/powerpoint/2010/main" val="282264138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9113" y="3623406"/>
            <a:ext cx="11149012" cy="1329595"/>
          </a:xfrm>
        </p:spPr>
        <p:txBody>
          <a:bodyPr/>
          <a:lstStyle/>
          <a:p>
            <a:endParaRPr lang="en-US" dirty="0" smtClean="0"/>
          </a:p>
          <a:p>
            <a:r>
              <a:rPr lang="en-US" dirty="0" smtClean="0"/>
              <a:t>AJAX call getting JSON using Closure</a:t>
            </a:r>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Title 4"/>
          <p:cNvSpPr>
            <a:spLocks noGrp="1"/>
          </p:cNvSpPr>
          <p:nvPr>
            <p:ph type="ctrTitle"/>
          </p:nvPr>
        </p:nvSpPr>
        <p:spPr/>
        <p:txBody>
          <a:bodyPr/>
          <a:lstStyle/>
          <a:p>
            <a:endParaRPr lang="en-US"/>
          </a:p>
        </p:txBody>
      </p:sp>
    </p:spTree>
    <p:extLst>
      <p:ext uri="{BB962C8B-B14F-4D97-AF65-F5344CB8AC3E}">
        <p14:creationId xmlns:p14="http://schemas.microsoft.com/office/powerpoint/2010/main" val="35574467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afari.png"/>
          <p:cNvPicPr>
            <a:picLocks noChangeAspect="1"/>
          </p:cNvPicPr>
          <p:nvPr/>
        </p:nvPicPr>
        <p:blipFill>
          <a:blip r:embed="rId3"/>
          <a:stretch>
            <a:fillRect/>
          </a:stretch>
        </p:blipFill>
        <p:spPr>
          <a:xfrm>
            <a:off x="9523709" y="1447800"/>
            <a:ext cx="2842141" cy="2842141"/>
          </a:xfrm>
          <a:prstGeom prst="rect">
            <a:avLst/>
          </a:prstGeom>
        </p:spPr>
      </p:pic>
      <p:pic>
        <p:nvPicPr>
          <p:cNvPr id="5126" name="Picture 6" descr="http://ts2.mm.bing.net/images/thumbnail.aspx?q=846390697093&amp;id=8f3238bae291b6bd2f10029323210523&amp;url=http%3a%2f%2fgadgetcrave.frsucrave.netdna-cdn.com%2fwp-content%2fuploads%2f2010%2f01%2fgoogle-chrome-logo-design.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0181545" y="90487"/>
            <a:ext cx="2857500" cy="27146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firefox.png"/>
          <p:cNvPicPr>
            <a:picLocks noChangeAspect="1"/>
          </p:cNvPicPr>
          <p:nvPr/>
        </p:nvPicPr>
        <p:blipFill>
          <a:blip r:embed="rId6"/>
          <a:stretch>
            <a:fillRect/>
          </a:stretch>
        </p:blipFill>
        <p:spPr>
          <a:xfrm>
            <a:off x="8778093" y="-907534"/>
            <a:ext cx="2716768" cy="2716768"/>
          </a:xfrm>
          <a:prstGeom prst="rect">
            <a:avLst/>
          </a:prstGeom>
        </p:spPr>
      </p:pic>
      <p:pic>
        <p:nvPicPr>
          <p:cNvPr id="5128" name="Picture 8" descr="http://ts4.mm.bing.net/images/thumbnail.aspx?q=971815328323&amp;id=211fa3a6554d7ec52e53e14e10357b47&amp;url=http%3a%2f%2fwww.epagini.com%2fwp-content%2fuploads%2f2010%2f06%2fopera_logo.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99000"/>
                    </a14:imgEffect>
                  </a14:imgLayer>
                </a14:imgProps>
              </a:ext>
              <a:ext uri="{28A0092B-C50C-407E-A947-70E740481C1C}">
                <a14:useLocalDpi xmlns:a14="http://schemas.microsoft.com/office/drawing/2010/main" val="0"/>
              </a:ext>
            </a:extLst>
          </a:blip>
          <a:srcRect/>
          <a:stretch>
            <a:fillRect/>
          </a:stretch>
        </p:blipFill>
        <p:spPr bwMode="auto">
          <a:xfrm>
            <a:off x="6920138" y="-1019237"/>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why now?</a:t>
            </a:r>
            <a:endParaRPr lang="en-US" dirty="0"/>
          </a:p>
        </p:txBody>
      </p:sp>
      <p:pic>
        <p:nvPicPr>
          <p:cNvPr id="7" name="Picture 2" descr="C:\Users\brsatrom\Dropbox\ApplicationDevelopmentWithHTML5\HTML5\HTML5_Logo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812" y="14478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5405" y="4343400"/>
            <a:ext cx="7077807"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ie.png"/>
          <p:cNvPicPr>
            <a:picLocks noChangeAspect="1"/>
          </p:cNvPicPr>
          <p:nvPr/>
        </p:nvPicPr>
        <p:blipFill>
          <a:blip r:embed="rId11"/>
          <a:stretch>
            <a:fillRect/>
          </a:stretch>
        </p:blipFill>
        <p:spPr>
          <a:xfrm>
            <a:off x="6979329" y="501743"/>
            <a:ext cx="3690963" cy="3526920"/>
          </a:xfrm>
          <a:prstGeom prst="rect">
            <a:avLst/>
          </a:prstGeom>
        </p:spPr>
      </p:pic>
    </p:spTree>
    <p:extLst>
      <p:ext uri="{BB962C8B-B14F-4D97-AF65-F5344CB8AC3E}">
        <p14:creationId xmlns:p14="http://schemas.microsoft.com/office/powerpoint/2010/main" val="121347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8"/>
                                        </p:tgtEl>
                                        <p:attrNameLst>
                                          <p:attrName>style.visibility</p:attrName>
                                        </p:attrNameLst>
                                      </p:cBhvr>
                                      <p:to>
                                        <p:strVal val="visible"/>
                                      </p:to>
                                    </p:set>
                                    <p:animEffect transition="in" filter="fade">
                                      <p:cBhvr>
                                        <p:cTn id="11" dur="500"/>
                                        <p:tgtEl>
                                          <p:spTgt spid="51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26"/>
                                        </p:tgtEl>
                                        <p:attrNameLst>
                                          <p:attrName>style.visibility</p:attrName>
                                        </p:attrNameLst>
                                      </p:cBhvr>
                                      <p:to>
                                        <p:strVal val="visible"/>
                                      </p:to>
                                    </p:set>
                                    <p:animEffect transition="in" filter="fade">
                                      <p:cBhvr>
                                        <p:cTn id="19" dur="500"/>
                                        <p:tgtEl>
                                          <p:spTgt spid="51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pic>
        <p:nvPicPr>
          <p:cNvPr id="2054" name="Picture 6" descr="http://fc06.deviantart.net/fs70/f/2010/181/c/e/Test_Crash_Dummy_by_TheLittleRea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212" y="1468614"/>
            <a:ext cx="5400675" cy="54006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2807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a:xfrm>
            <a:off x="5027612" y="2029968"/>
            <a:ext cx="6640514" cy="3939540"/>
          </a:xfrm>
        </p:spPr>
        <p:txBody>
          <a:bodyPr/>
          <a:lstStyle/>
          <a:p>
            <a:r>
              <a:rPr lang="en-US" sz="4000" dirty="0" smtClean="0"/>
              <a:t>YES you can and should!!</a:t>
            </a:r>
          </a:p>
          <a:p>
            <a:pPr marL="0" indent="0">
              <a:buNone/>
            </a:pPr>
            <a:endParaRPr lang="en-US" sz="4000" dirty="0" smtClean="0"/>
          </a:p>
          <a:p>
            <a:r>
              <a:rPr lang="en-US" sz="4000" dirty="0" smtClean="0"/>
              <a:t>You can automate</a:t>
            </a:r>
          </a:p>
          <a:p>
            <a:r>
              <a:rPr lang="en-US" sz="4000" dirty="0" smtClean="0"/>
              <a:t>You can mock</a:t>
            </a:r>
          </a:p>
          <a:p>
            <a:endParaRPr lang="en-US" sz="4000" dirty="0" smtClean="0"/>
          </a:p>
          <a:p>
            <a:endParaRPr lang="en-US" sz="4000" dirty="0"/>
          </a:p>
        </p:txBody>
      </p:sp>
      <p:pic>
        <p:nvPicPr>
          <p:cNvPr id="10244" name="Picture 4" descr="C:\Users\csell\AppData\Local\Microsoft\Windows\Temporary Internet Files\Content.IE5\721W2Q34\MC900140189[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838200"/>
            <a:ext cx="2502713" cy="501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49156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QUnit</a:t>
            </a:r>
            <a:endParaRPr lang="en-US" dirty="0"/>
          </a:p>
        </p:txBody>
      </p:sp>
      <p:sp>
        <p:nvSpPr>
          <p:cNvPr id="3" name="Text Placeholder 2"/>
          <p:cNvSpPr>
            <a:spLocks noGrp="1"/>
          </p:cNvSpPr>
          <p:nvPr>
            <p:ph type="body" sz="quarter" idx="10"/>
          </p:nvPr>
        </p:nvSpPr>
        <p:spPr>
          <a:xfrm>
            <a:off x="519114" y="1447800"/>
            <a:ext cx="11149012" cy="2609945"/>
          </a:xfrm>
        </p:spPr>
        <p:txBody>
          <a:bodyPr/>
          <a:lstStyle/>
          <a:p>
            <a:r>
              <a:rPr lang="en-US" dirty="0" smtClean="0"/>
              <a:t>JavaScript testing framework</a:t>
            </a:r>
          </a:p>
          <a:p>
            <a:r>
              <a:rPr lang="en-US" dirty="0" smtClean="0"/>
              <a:t>Maintained by the </a:t>
            </a:r>
            <a:r>
              <a:rPr lang="en-US" dirty="0" err="1" smtClean="0"/>
              <a:t>jQuery</a:t>
            </a:r>
            <a:r>
              <a:rPr lang="en-US" dirty="0" smtClean="0"/>
              <a:t> team</a:t>
            </a:r>
          </a:p>
          <a:p>
            <a:r>
              <a:rPr lang="en-US" dirty="0" smtClean="0"/>
              <a:t>Tests authored in JavaScript</a:t>
            </a:r>
          </a:p>
          <a:p>
            <a:pPr marL="0" indent="0">
              <a:buNone/>
            </a:pPr>
            <a:endParaRPr lang="en-US" dirty="0" smtClean="0"/>
          </a:p>
          <a:p>
            <a:pPr marL="0" indent="0" algn="ctr">
              <a:buNone/>
            </a:pPr>
            <a:r>
              <a:rPr lang="en-US" dirty="0" smtClean="0">
                <a:hlinkClick r:id="rId2"/>
              </a:rPr>
              <a:t>https</a:t>
            </a:r>
            <a:r>
              <a:rPr lang="en-US" dirty="0">
                <a:hlinkClick r:id="rId2"/>
              </a:rPr>
              <a:t>://github.com/jquery/qunit</a:t>
            </a:r>
            <a:endParaRPr lang="en-US" dirty="0"/>
          </a:p>
        </p:txBody>
      </p:sp>
      <p:pic>
        <p:nvPicPr>
          <p:cNvPr id="14338" name="Picture 2" descr="qun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11" y="5184772"/>
            <a:ext cx="1444625" cy="144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63692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Qunit</a:t>
            </a:r>
            <a:r>
              <a:rPr lang="en-US" dirty="0" smtClean="0"/>
              <a:t> Assertions</a:t>
            </a:r>
            <a:endParaRPr lang="en-US" dirty="0"/>
          </a:p>
        </p:txBody>
      </p:sp>
      <p:sp>
        <p:nvSpPr>
          <p:cNvPr id="3" name="Text Placeholder 2"/>
          <p:cNvSpPr>
            <a:spLocks noGrp="1"/>
          </p:cNvSpPr>
          <p:nvPr>
            <p:ph type="body" sz="quarter" idx="10"/>
          </p:nvPr>
        </p:nvSpPr>
        <p:spPr>
          <a:xfrm>
            <a:off x="519114" y="1447800"/>
            <a:ext cx="11149012" cy="4235006"/>
          </a:xfrm>
        </p:spPr>
        <p:txBody>
          <a:bodyPr/>
          <a:lstStyle/>
          <a:p>
            <a:r>
              <a:rPr lang="en-US" dirty="0" smtClean="0"/>
              <a:t>ok 			</a:t>
            </a:r>
            <a:r>
              <a:rPr lang="en-US" dirty="0" err="1" smtClean="0"/>
              <a:t>boolean</a:t>
            </a:r>
            <a:r>
              <a:rPr lang="en-US" dirty="0" smtClean="0"/>
              <a:t> assertion</a:t>
            </a:r>
          </a:p>
          <a:p>
            <a:r>
              <a:rPr lang="en-US" dirty="0" smtClean="0"/>
              <a:t>equal			equality comparison</a:t>
            </a:r>
          </a:p>
          <a:p>
            <a:r>
              <a:rPr lang="en-US" dirty="0" err="1" smtClean="0"/>
              <a:t>notEqual</a:t>
            </a:r>
            <a:r>
              <a:rPr lang="en-US" dirty="0" smtClean="0"/>
              <a:t>		</a:t>
            </a:r>
          </a:p>
          <a:p>
            <a:r>
              <a:rPr lang="en-US" dirty="0" err="1" smtClean="0"/>
              <a:t>deepEqual</a:t>
            </a:r>
            <a:r>
              <a:rPr lang="en-US" dirty="0" smtClean="0"/>
              <a:t>		recursive comparison</a:t>
            </a:r>
          </a:p>
          <a:p>
            <a:r>
              <a:rPr lang="en-US" dirty="0" err="1" smtClean="0"/>
              <a:t>notDeepEqual</a:t>
            </a:r>
            <a:r>
              <a:rPr lang="en-US" dirty="0" smtClean="0"/>
              <a:t>	</a:t>
            </a:r>
          </a:p>
          <a:p>
            <a:r>
              <a:rPr lang="en-US" dirty="0" err="1" smtClean="0"/>
              <a:t>strictEqual</a:t>
            </a:r>
            <a:r>
              <a:rPr lang="en-US" dirty="0" smtClean="0"/>
              <a:t>		stricter than equal</a:t>
            </a:r>
          </a:p>
          <a:p>
            <a:r>
              <a:rPr lang="en-US" dirty="0" err="1" smtClean="0"/>
              <a:t>notStrictEqual</a:t>
            </a:r>
            <a:r>
              <a:rPr lang="en-US" dirty="0" smtClean="0"/>
              <a:t>	</a:t>
            </a:r>
          </a:p>
          <a:p>
            <a:r>
              <a:rPr lang="en-US" dirty="0"/>
              <a:t>r</a:t>
            </a:r>
            <a:r>
              <a:rPr lang="en-US" dirty="0" smtClean="0"/>
              <a:t>aises		</a:t>
            </a:r>
            <a:r>
              <a:rPr lang="en-US" dirty="0"/>
              <a:t>	</a:t>
            </a:r>
            <a:r>
              <a:rPr lang="en-US" dirty="0" smtClean="0"/>
              <a:t>if callback throws exception</a:t>
            </a:r>
          </a:p>
        </p:txBody>
      </p:sp>
      <p:pic>
        <p:nvPicPr>
          <p:cNvPr id="14338" name="Picture 2" descr="qun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211" y="5184772"/>
            <a:ext cx="1444625" cy="144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0573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9113" y="4066605"/>
            <a:ext cx="11149012" cy="886397"/>
          </a:xfrm>
        </p:spPr>
        <p:txBody>
          <a:bodyPr/>
          <a:lstStyle/>
          <a:p>
            <a:r>
              <a:rPr lang="en-US" dirty="0" smtClean="0"/>
              <a:t>Using assertions in code</a:t>
            </a:r>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Title 4"/>
          <p:cNvSpPr>
            <a:spLocks noGrp="1"/>
          </p:cNvSpPr>
          <p:nvPr>
            <p:ph type="ctrTitle"/>
          </p:nvPr>
        </p:nvSpPr>
        <p:spPr/>
        <p:txBody>
          <a:bodyPr/>
          <a:lstStyle/>
          <a:p>
            <a:endParaRPr lang="en-US"/>
          </a:p>
        </p:txBody>
      </p:sp>
    </p:spTree>
    <p:extLst>
      <p:ext uri="{BB962C8B-B14F-4D97-AF65-F5344CB8AC3E}">
        <p14:creationId xmlns:p14="http://schemas.microsoft.com/office/powerpoint/2010/main" val="313260622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jsMock</a:t>
            </a:r>
            <a:endParaRPr lang="en-US" dirty="0"/>
          </a:p>
        </p:txBody>
      </p:sp>
      <p:sp>
        <p:nvSpPr>
          <p:cNvPr id="8" name="Content Placeholder 7"/>
          <p:cNvSpPr>
            <a:spLocks noGrp="1"/>
          </p:cNvSpPr>
          <p:nvPr>
            <p:ph idx="1"/>
          </p:nvPr>
        </p:nvSpPr>
        <p:spPr>
          <a:xfrm>
            <a:off x="519112" y="5715000"/>
            <a:ext cx="11149013" cy="443198"/>
          </a:xfrm>
        </p:spPr>
        <p:txBody>
          <a:bodyPr/>
          <a:lstStyle/>
          <a:p>
            <a:pPr marL="0" indent="0" algn="ctr">
              <a:buNone/>
            </a:pPr>
            <a:r>
              <a:rPr lang="en-US" dirty="0">
                <a:hlinkClick r:id="rId2"/>
              </a:rPr>
              <a:t>http://jsmock.sourceforge.net</a:t>
            </a:r>
            <a:endParaRPr lang="en-US" dirty="0"/>
          </a:p>
        </p:txBody>
      </p:sp>
      <p:sp>
        <p:nvSpPr>
          <p:cNvPr id="6" name="Rectangle 5"/>
          <p:cNvSpPr/>
          <p:nvPr/>
        </p:nvSpPr>
        <p:spPr bwMode="auto">
          <a:xfrm>
            <a:off x="1827212" y="1447800"/>
            <a:ext cx="8496300" cy="383026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ext Placeholder 3"/>
          <p:cNvSpPr>
            <a:spLocks noGrp="1"/>
          </p:cNvSpPr>
          <p:nvPr/>
        </p:nvSpPr>
        <p:spPr>
          <a:xfrm>
            <a:off x="2182812" y="1730851"/>
            <a:ext cx="7810500" cy="332398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t>var</a:t>
            </a:r>
            <a:r>
              <a:rPr lang="en-US" sz="2000" dirty="0"/>
              <a:t> </a:t>
            </a:r>
            <a:r>
              <a:rPr lang="en-US" sz="2000" dirty="0" err="1"/>
              <a:t>mockControl</a:t>
            </a:r>
            <a:r>
              <a:rPr lang="en-US" sz="2000" dirty="0"/>
              <a:t> = new </a:t>
            </a:r>
            <a:r>
              <a:rPr lang="en-US" sz="2000" dirty="0" err="1"/>
              <a:t>MockControl</a:t>
            </a:r>
            <a:r>
              <a:rPr lang="en-US" sz="2000" dirty="0"/>
              <a:t>();</a:t>
            </a:r>
          </a:p>
          <a:p>
            <a:r>
              <a:rPr lang="en-US" sz="2000" dirty="0" err="1"/>
              <a:t>workerMock</a:t>
            </a:r>
            <a:r>
              <a:rPr lang="en-US" sz="2000" dirty="0"/>
              <a:t> = </a:t>
            </a:r>
            <a:r>
              <a:rPr lang="en-US" sz="2000" dirty="0" err="1"/>
              <a:t>mockControl.createMock</a:t>
            </a:r>
            <a:r>
              <a:rPr lang="en-US" sz="2000" dirty="0"/>
              <a:t>(Worker);</a:t>
            </a:r>
          </a:p>
          <a:p>
            <a:endParaRPr lang="en-US" sz="2000" dirty="0"/>
          </a:p>
          <a:p>
            <a:r>
              <a:rPr lang="en-US" sz="2000" dirty="0" err="1"/>
              <a:t>workerMock.expects</a:t>
            </a:r>
            <a:r>
              <a:rPr lang="en-US" sz="2000" dirty="0"/>
              <a:t>().</a:t>
            </a:r>
            <a:r>
              <a:rPr lang="en-US" sz="2000" dirty="0" err="1"/>
              <a:t>isFinished</a:t>
            </a:r>
            <a:r>
              <a:rPr lang="en-US" sz="2000" dirty="0"/>
              <a:t>().</a:t>
            </a:r>
            <a:r>
              <a:rPr lang="en-US" sz="2000" dirty="0" err="1"/>
              <a:t>andReturn</a:t>
            </a:r>
            <a:r>
              <a:rPr lang="en-US" sz="2000" dirty="0"/>
              <a:t>(true);</a:t>
            </a:r>
          </a:p>
          <a:p>
            <a:r>
              <a:rPr lang="en-US" sz="2000" dirty="0" err="1"/>
              <a:t>workerMock.expects</a:t>
            </a:r>
            <a:r>
              <a:rPr lang="en-US" sz="2000" dirty="0"/>
              <a:t>().</a:t>
            </a:r>
            <a:r>
              <a:rPr lang="en-US" sz="2000" dirty="0" err="1"/>
              <a:t>getValue</a:t>
            </a:r>
            <a:r>
              <a:rPr lang="en-US" sz="2000" dirty="0"/>
              <a:t>().</a:t>
            </a:r>
            <a:r>
              <a:rPr lang="en-US" sz="2000" dirty="0" err="1"/>
              <a:t>andReturn</a:t>
            </a:r>
            <a:r>
              <a:rPr lang="en-US" sz="2000" dirty="0"/>
              <a:t>('hello');</a:t>
            </a:r>
          </a:p>
          <a:p>
            <a:endParaRPr lang="en-US" sz="2000" dirty="0"/>
          </a:p>
          <a:p>
            <a:r>
              <a:rPr lang="en-US" sz="2000" dirty="0" err="1"/>
              <a:t>var</a:t>
            </a:r>
            <a:r>
              <a:rPr lang="en-US" sz="2000" dirty="0"/>
              <a:t> result = </a:t>
            </a:r>
            <a:r>
              <a:rPr lang="en-US" sz="2000" dirty="0" err="1"/>
              <a:t>doWork</a:t>
            </a:r>
            <a:r>
              <a:rPr lang="en-US" sz="2000" dirty="0"/>
              <a:t>(</a:t>
            </a:r>
            <a:r>
              <a:rPr lang="en-US" sz="2000" dirty="0" err="1"/>
              <a:t>workerMock</a:t>
            </a:r>
            <a:r>
              <a:rPr lang="en-US" sz="2000" dirty="0"/>
              <a:t>);</a:t>
            </a:r>
          </a:p>
          <a:p>
            <a:endParaRPr lang="en-US" sz="2000" dirty="0"/>
          </a:p>
          <a:p>
            <a:r>
              <a:rPr lang="en-US" sz="2000" dirty="0"/>
              <a:t>equals('hello', result);	</a:t>
            </a:r>
          </a:p>
          <a:p>
            <a:r>
              <a:rPr lang="en-US" sz="2000" dirty="0" err="1"/>
              <a:t>mockControl.verify</a:t>
            </a:r>
            <a:r>
              <a:rPr lang="en-US" sz="2000" dirty="0"/>
              <a:t>();</a:t>
            </a:r>
            <a:endParaRPr lang="en-US" sz="2000" dirty="0" smtClean="0"/>
          </a:p>
        </p:txBody>
      </p:sp>
      <p:sp>
        <p:nvSpPr>
          <p:cNvPr id="9" name="Oval 8"/>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2378254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par>
                                <p:cTn id="7" presetID="6" presetClass="emph" presetSubtype="0" fill="hold" grpId="0" nodeType="withEffect">
                                  <p:stCondLst>
                                    <p:cond delay="0"/>
                                  </p:stCondLst>
                                  <p:childTnLst>
                                    <p:animScale>
                                      <p:cBhvr>
                                        <p:cTn id="8"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JSLint</a:t>
            </a:r>
            <a:endParaRPr lang="en-US" dirty="0"/>
          </a:p>
        </p:txBody>
      </p:sp>
      <p:sp>
        <p:nvSpPr>
          <p:cNvPr id="3" name="Text Placeholder 2"/>
          <p:cNvSpPr>
            <a:spLocks noGrp="1"/>
          </p:cNvSpPr>
          <p:nvPr>
            <p:ph type="body" sz="quarter" idx="10"/>
          </p:nvPr>
        </p:nvSpPr>
        <p:spPr>
          <a:xfrm>
            <a:off x="519114" y="1905000"/>
            <a:ext cx="7095479" cy="3151632"/>
          </a:xfrm>
        </p:spPr>
        <p:txBody>
          <a:bodyPr/>
          <a:lstStyle/>
          <a:p>
            <a:pPr marL="0" indent="0">
              <a:buNone/>
            </a:pPr>
            <a:r>
              <a:rPr lang="en-US" dirty="0" smtClean="0"/>
              <a:t>WARNING </a:t>
            </a:r>
            <a:r>
              <a:rPr lang="en-US" dirty="0" err="1" smtClean="0">
                <a:solidFill>
                  <a:srgbClr val="FF0000"/>
                </a:solidFill>
              </a:rPr>
              <a:t>WARNING</a:t>
            </a:r>
            <a:r>
              <a:rPr lang="en-US" dirty="0" smtClean="0"/>
              <a:t> WARNING</a:t>
            </a:r>
          </a:p>
          <a:p>
            <a:endParaRPr lang="en-US" dirty="0"/>
          </a:p>
          <a:p>
            <a:r>
              <a:rPr lang="en-US" dirty="0" smtClean="0"/>
              <a:t>JavaScript Code Quality Tool</a:t>
            </a:r>
          </a:p>
          <a:p>
            <a:r>
              <a:rPr lang="en-US" dirty="0" smtClean="0"/>
              <a:t>Douglas </a:t>
            </a:r>
            <a:r>
              <a:rPr lang="en-US" dirty="0" err="1" smtClean="0"/>
              <a:t>Crockford</a:t>
            </a:r>
            <a:r>
              <a:rPr lang="en-US" dirty="0" smtClean="0"/>
              <a:t> tool</a:t>
            </a:r>
          </a:p>
          <a:p>
            <a:pPr marL="0" indent="0" algn="ctr">
              <a:buNone/>
            </a:pPr>
            <a:endParaRPr lang="en-US" dirty="0" smtClean="0">
              <a:hlinkClick r:id="rId3"/>
            </a:endParaRPr>
          </a:p>
          <a:p>
            <a:pPr marL="0" indent="0" algn="ctr">
              <a:buNone/>
            </a:pPr>
            <a:r>
              <a:rPr lang="en-US" dirty="0" smtClean="0">
                <a:hlinkClick r:id="rId3"/>
              </a:rPr>
              <a:t>http://JSLint.com</a:t>
            </a:r>
            <a:r>
              <a:rPr lang="en-US" dirty="0" smtClean="0"/>
              <a:t> </a:t>
            </a:r>
            <a:endParaRPr lang="en-US" dirty="0"/>
          </a:p>
        </p:txBody>
      </p:sp>
      <p:pic>
        <p:nvPicPr>
          <p:cNvPr id="4098" name="Picture 2" descr="C:\Users\csell\AppData\Local\Microsoft\Windows\Temporary Internet Files\Content.IE5\5H6LCPDW\MP900414099[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593" y="0"/>
            <a:ext cx="457423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6869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frameworks &amp; libraries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1741158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Many Frameworks</a:t>
            </a:r>
            <a:endParaRPr lang="en-US" dirty="0"/>
          </a:p>
        </p:txBody>
      </p:sp>
      <p:sp>
        <p:nvSpPr>
          <p:cNvPr id="3" name="Text Placeholder 2"/>
          <p:cNvSpPr>
            <a:spLocks noGrp="1"/>
          </p:cNvSpPr>
          <p:nvPr>
            <p:ph type="body" sz="quarter" idx="10"/>
          </p:nvPr>
        </p:nvSpPr>
        <p:spPr>
          <a:xfrm>
            <a:off x="7237412" y="1981200"/>
            <a:ext cx="3581402" cy="3693319"/>
          </a:xfrm>
        </p:spPr>
        <p:txBody>
          <a:bodyPr/>
          <a:lstStyle/>
          <a:p>
            <a:r>
              <a:rPr lang="en-US" dirty="0" err="1" smtClean="0"/>
              <a:t>jQuery</a:t>
            </a:r>
            <a:endParaRPr lang="en-US" dirty="0" smtClean="0"/>
          </a:p>
          <a:p>
            <a:r>
              <a:rPr lang="en-US" dirty="0" smtClean="0"/>
              <a:t>Dojo</a:t>
            </a:r>
          </a:p>
          <a:p>
            <a:r>
              <a:rPr lang="en-US" dirty="0" err="1" smtClean="0"/>
              <a:t>MooTools</a:t>
            </a:r>
            <a:endParaRPr lang="en-US" dirty="0" smtClean="0"/>
          </a:p>
          <a:p>
            <a:r>
              <a:rPr lang="en-US" dirty="0" smtClean="0"/>
              <a:t>YUI</a:t>
            </a:r>
          </a:p>
          <a:p>
            <a:r>
              <a:rPr lang="en-US" dirty="0" smtClean="0"/>
              <a:t>….</a:t>
            </a:r>
          </a:p>
          <a:p>
            <a:endParaRPr lang="en-US" dirty="0" smtClean="0"/>
          </a:p>
          <a:p>
            <a:endParaRPr lang="en-US" dirty="0"/>
          </a:p>
        </p:txBody>
      </p:sp>
      <p:pic>
        <p:nvPicPr>
          <p:cNvPr id="11266" name="Picture 2" descr="C:\Users\csell\AppData\Local\Microsoft\Windows\Temporary Internet Files\Content.IE5\5H6LCPDW\MP90044911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1" y="1447800"/>
            <a:ext cx="5724077" cy="3581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677861" y="5867400"/>
            <a:ext cx="10826751" cy="3877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hlinkClick r:id="rId6"/>
              </a:rPr>
              <a:t>http://</a:t>
            </a:r>
            <a:r>
              <a:rPr lang="en-US" sz="2800" dirty="0" smtClean="0">
                <a:hlinkClick r:id="rId6"/>
              </a:rPr>
              <a:t>en.wikipedia.org/wiki/Comparison_of_JavaScript_frameworks</a:t>
            </a:r>
            <a:endParaRPr lang="en-US" sz="2800" dirty="0"/>
          </a:p>
        </p:txBody>
      </p:sp>
    </p:spTree>
    <p:extLst>
      <p:ext uri="{BB962C8B-B14F-4D97-AF65-F5344CB8AC3E}">
        <p14:creationId xmlns:p14="http://schemas.microsoft.com/office/powerpoint/2010/main" val="187675329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ommunity</a:t>
            </a:r>
            <a:endParaRPr lang="en-US" dirty="0"/>
          </a:p>
        </p:txBody>
      </p:sp>
      <p:sp>
        <p:nvSpPr>
          <p:cNvPr id="3" name="Text Placeholder 2"/>
          <p:cNvSpPr>
            <a:spLocks noGrp="1"/>
          </p:cNvSpPr>
          <p:nvPr>
            <p:ph type="body" sz="quarter" idx="10"/>
          </p:nvPr>
        </p:nvSpPr>
        <p:spPr>
          <a:xfrm>
            <a:off x="519114" y="1905000"/>
            <a:ext cx="11149012" cy="2609945"/>
          </a:xfrm>
        </p:spPr>
        <p:txBody>
          <a:bodyPr/>
          <a:lstStyle/>
          <a:p>
            <a:r>
              <a:rPr lang="en-US" dirty="0" smtClean="0"/>
              <a:t>Overwhelming amount</a:t>
            </a:r>
          </a:p>
          <a:p>
            <a:r>
              <a:rPr lang="en-US" dirty="0" smtClean="0"/>
              <a:t>HTML5, CSS3, JavaScript</a:t>
            </a:r>
          </a:p>
          <a:p>
            <a:endParaRPr lang="en-US" dirty="0" smtClean="0"/>
          </a:p>
          <a:p>
            <a:r>
              <a:rPr lang="en-US" dirty="0" err="1" smtClean="0"/>
              <a:t>jQuery</a:t>
            </a:r>
            <a:r>
              <a:rPr lang="en-US" dirty="0" smtClean="0"/>
              <a:t> Plugins</a:t>
            </a:r>
          </a:p>
          <a:p>
            <a:r>
              <a:rPr lang="en-US" dirty="0" smtClean="0"/>
              <a:t>HTML5 </a:t>
            </a:r>
            <a:r>
              <a:rPr lang="en-US" dirty="0" err="1" smtClean="0"/>
              <a:t>Polyfills</a:t>
            </a:r>
            <a:endParaRPr lang="en-US" dirty="0" smtClean="0"/>
          </a:p>
        </p:txBody>
      </p:sp>
      <p:pic>
        <p:nvPicPr>
          <p:cNvPr id="1027" name="Picture 3" descr="H:\DCIM\100MEDIA\IMAG01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337" y="1257300"/>
            <a:ext cx="5791200" cy="4343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6470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05" name="Picture 9" descr="C:\Users\csell\AppData\Local\Microsoft\Windows\Temporary Internet Files\Content.IE5\46L59WCR\MP90039009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8" y="-914400"/>
            <a:ext cx="12495212" cy="8587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91977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endParaRPr lang="en-US" dirty="0"/>
          </a:p>
        </p:txBody>
      </p:sp>
      <p:sp>
        <p:nvSpPr>
          <p:cNvPr id="3" name="Text Placeholder 2"/>
          <p:cNvSpPr>
            <a:spLocks noGrp="1"/>
          </p:cNvSpPr>
          <p:nvPr>
            <p:ph type="body" sz="quarter" idx="10"/>
          </p:nvPr>
        </p:nvSpPr>
        <p:spPr>
          <a:xfrm>
            <a:off x="519114" y="1497616"/>
            <a:ext cx="5422898" cy="4674584"/>
          </a:xfrm>
        </p:spPr>
        <p:txBody>
          <a:bodyPr/>
          <a:lstStyle/>
          <a:p>
            <a:pPr marL="0" indent="0">
              <a:buNone/>
            </a:pPr>
            <a:r>
              <a:rPr lang="en-US" dirty="0" err="1"/>
              <a:t>jQuery</a:t>
            </a:r>
            <a:r>
              <a:rPr lang="en-US" dirty="0"/>
              <a:t> is a fast and concise JavaScript Library that simplifies HTML document traversing, event handling, animating, and Ajax interactions for rapid web development. </a:t>
            </a:r>
            <a:r>
              <a:rPr lang="en-US" dirty="0" err="1"/>
              <a:t>jQuery</a:t>
            </a:r>
            <a:r>
              <a:rPr lang="en-US" dirty="0"/>
              <a:t> is designed to change the way that you write JavaScript.</a:t>
            </a:r>
          </a:p>
        </p:txBody>
      </p:sp>
      <p:pic>
        <p:nvPicPr>
          <p:cNvPr id="13320" name="Picture 8" descr="jQuery Mobile Frame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6812" y="4390946"/>
            <a:ext cx="4275802" cy="1095454"/>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2" y="1452576"/>
            <a:ext cx="4275802" cy="105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113" y="2936796"/>
            <a:ext cx="42672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89556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Popular?</a:t>
            </a:r>
            <a:endParaRPr lang="en-US" dirty="0"/>
          </a:p>
        </p:txBody>
      </p:sp>
      <p:sp>
        <p:nvSpPr>
          <p:cNvPr id="4" name="Text Placeholder 3"/>
          <p:cNvSpPr>
            <a:spLocks noGrp="1"/>
          </p:cNvSpPr>
          <p:nvPr>
            <p:ph type="body" sz="quarter" idx="10"/>
          </p:nvPr>
        </p:nvSpPr>
        <p:spPr>
          <a:xfrm>
            <a:off x="4951412" y="5791200"/>
            <a:ext cx="5791201" cy="553998"/>
          </a:xfrm>
        </p:spPr>
        <p:txBody>
          <a:bodyPr/>
          <a:lstStyle/>
          <a:p>
            <a:pPr marL="0" indent="0">
              <a:buNone/>
            </a:pPr>
            <a:r>
              <a:rPr lang="en-US" sz="4000" b="1" dirty="0" smtClean="0"/>
              <a:t>19,915,538 </a:t>
            </a:r>
            <a:r>
              <a:rPr lang="en-US" sz="4000" dirty="0" smtClean="0"/>
              <a:t>and growing</a:t>
            </a:r>
            <a:endParaRPr lang="en-US" sz="4000" dirty="0"/>
          </a:p>
        </p:txBody>
      </p:sp>
      <p:pic>
        <p:nvPicPr>
          <p:cNvPr id="5122" name="Picture 2" descr="C:\Users\csell\AppData\Local\Temp\SNAGHTML7f73f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447800"/>
            <a:ext cx="6876188"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90214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600200"/>
            <a:ext cx="11442699" cy="4724400"/>
          </a:xfrm>
        </p:spPr>
        <p:txBody>
          <a:bodyPr>
            <a:normAutofit fontScale="92500" lnSpcReduction="10000"/>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checkedValue</a:t>
            </a:r>
            <a:r>
              <a:rPr lang="en-US" dirty="0" smtClean="0">
                <a:latin typeface="Consolas" pitchFamily="49" charset="0"/>
                <a:cs typeface="Consolas" pitchFamily="49" charset="0"/>
              </a:rPr>
              <a:t>;</a:t>
            </a:r>
          </a:p>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elements = </a:t>
            </a:r>
            <a:r>
              <a:rPr lang="en-US" dirty="0" err="1" smtClean="0">
                <a:latin typeface="Consolas" pitchFamily="49" charset="0"/>
                <a:cs typeface="Consolas" pitchFamily="49" charset="0"/>
              </a:rPr>
              <a:t>document.getElementsByTagName</a:t>
            </a:r>
            <a:r>
              <a:rPr lang="en-US" dirty="0" smtClean="0">
                <a:latin typeface="Consolas" pitchFamily="49" charset="0"/>
                <a:cs typeface="Consolas" pitchFamily="49" charset="0"/>
              </a:rPr>
              <a:t>(‘input’);</a:t>
            </a:r>
          </a:p>
          <a:p>
            <a:pPr marL="0" indent="0">
              <a:buNone/>
            </a:pPr>
            <a:endParaRPr lang="en-US" dirty="0">
              <a:latin typeface="Consolas" pitchFamily="49" charset="0"/>
              <a:cs typeface="Consolas" pitchFamily="49" charset="0"/>
            </a:endParaRP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n = 0; n &lt; </a:t>
            </a:r>
            <a:r>
              <a:rPr lang="en-US" dirty="0" err="1" smtClean="0">
                <a:latin typeface="Consolas" pitchFamily="49" charset="0"/>
                <a:cs typeface="Consolas" pitchFamily="49" charset="0"/>
              </a:rPr>
              <a:t>elements.length</a:t>
            </a:r>
            <a:r>
              <a:rPr lang="en-US" dirty="0" smtClean="0">
                <a:latin typeface="Consolas" pitchFamily="49" charset="0"/>
                <a:cs typeface="Consolas" pitchFamily="49" charset="0"/>
              </a:rPr>
              <a:t>; n++) {</a:t>
            </a:r>
          </a:p>
          <a:p>
            <a:pPr marL="0" indent="0">
              <a:buNone/>
            </a:pPr>
            <a:r>
              <a:rPr lang="en-US" dirty="0" smtClean="0">
                <a:latin typeface="Consolas" pitchFamily="49" charset="0"/>
                <a:cs typeface="Consolas" pitchFamily="49" charset="0"/>
              </a:rPr>
              <a:t>   if (elements[n].type == ‘radio’ &amp;&amp;</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elements[n].name == ‘</a:t>
            </a:r>
            <a:r>
              <a:rPr lang="en-US" dirty="0" err="1" smtClean="0">
                <a:latin typeface="Consolas" pitchFamily="49" charset="0"/>
                <a:cs typeface="Consolas" pitchFamily="49" charset="0"/>
              </a:rPr>
              <a:t>someRadioGroup</a:t>
            </a:r>
            <a:r>
              <a:rPr lang="en-US" dirty="0" smtClean="0">
                <a:latin typeface="Consolas" pitchFamily="49" charset="0"/>
                <a:cs typeface="Consolas" pitchFamily="49" charset="0"/>
              </a:rPr>
              <a:t>’ &amp;&amp;</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elements[n].checked) {</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checkedValue</a:t>
            </a:r>
            <a:r>
              <a:rPr lang="en-US" dirty="0" smtClean="0">
                <a:latin typeface="Consolas" pitchFamily="49" charset="0"/>
                <a:cs typeface="Consolas" pitchFamily="49" charset="0"/>
              </a:rPr>
              <a:t> = elements[n].value;</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t>What’s Changed?</a:t>
            </a:r>
            <a:endParaRPr lang="en-US" dirty="0"/>
          </a:p>
        </p:txBody>
      </p:sp>
    </p:spTree>
    <p:extLst>
      <p:ext uri="{BB962C8B-B14F-4D97-AF65-F5344CB8AC3E}">
        <p14:creationId xmlns:p14="http://schemas.microsoft.com/office/powerpoint/2010/main" val="166581596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447799"/>
            <a:ext cx="11149013" cy="4724401"/>
          </a:xfrm>
        </p:spPr>
        <p:txBody>
          <a:bodyPr>
            <a:normAutofit/>
          </a:bodyPr>
          <a:lstStyle/>
          <a:p>
            <a:pPr marL="0" indent="0">
              <a:buNone/>
            </a:pPr>
            <a:r>
              <a:rPr lang="en-US" sz="4400" dirty="0" err="1">
                <a:latin typeface="Consolas" pitchFamily="49" charset="0"/>
                <a:cs typeface="Consolas" pitchFamily="49" charset="0"/>
              </a:rPr>
              <a:t>var</a:t>
            </a:r>
            <a:r>
              <a:rPr lang="en-US" sz="4400" dirty="0">
                <a:latin typeface="Consolas" pitchFamily="49" charset="0"/>
                <a:cs typeface="Consolas" pitchFamily="49" charset="0"/>
              </a:rPr>
              <a:t> </a:t>
            </a:r>
            <a:r>
              <a:rPr lang="en-US" sz="4400" dirty="0" err="1">
                <a:latin typeface="Consolas" pitchFamily="49" charset="0"/>
                <a:cs typeface="Consolas" pitchFamily="49" charset="0"/>
              </a:rPr>
              <a:t>checkedValue</a:t>
            </a:r>
            <a:r>
              <a:rPr lang="en-US" sz="4400" dirty="0">
                <a:latin typeface="Consolas" pitchFamily="49" charset="0"/>
                <a:cs typeface="Consolas" pitchFamily="49" charset="0"/>
              </a:rPr>
              <a:t> =  	$(‘[name=“</a:t>
            </a:r>
            <a:r>
              <a:rPr lang="en-US" sz="4400" dirty="0" err="1">
                <a:latin typeface="Consolas" pitchFamily="49" charset="0"/>
                <a:cs typeface="Consolas" pitchFamily="49" charset="0"/>
              </a:rPr>
              <a:t>someRadioGroup</a:t>
            </a:r>
            <a:r>
              <a:rPr lang="en-US" sz="4400" dirty="0">
                <a:latin typeface="Consolas" pitchFamily="49" charset="0"/>
                <a:cs typeface="Consolas" pitchFamily="49" charset="0"/>
              </a:rPr>
              <a:t>”]</a:t>
            </a:r>
          </a:p>
          <a:p>
            <a:pPr marL="0" indent="0">
              <a:buNone/>
            </a:pPr>
            <a:r>
              <a:rPr lang="en-US" sz="4400" dirty="0">
                <a:latin typeface="Consolas" pitchFamily="49" charset="0"/>
                <a:cs typeface="Consolas" pitchFamily="49" charset="0"/>
              </a:rPr>
              <a:t>         :checked’)</a:t>
            </a:r>
          </a:p>
          <a:p>
            <a:pPr marL="0" indent="0">
              <a:buNone/>
            </a:pPr>
            <a:r>
              <a:rPr lang="en-US" sz="4400" dirty="0">
                <a:latin typeface="Consolas" pitchFamily="49" charset="0"/>
                <a:cs typeface="Consolas" pitchFamily="49" charset="0"/>
              </a:rPr>
              <a:t>        .</a:t>
            </a:r>
            <a:r>
              <a:rPr lang="en-US" sz="4400" dirty="0" err="1">
                <a:latin typeface="Consolas" pitchFamily="49" charset="0"/>
                <a:cs typeface="Consolas" pitchFamily="49" charset="0"/>
              </a:rPr>
              <a:t>val</a:t>
            </a:r>
            <a:r>
              <a:rPr lang="en-US" sz="4400" dirty="0">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What’s Changed?</a:t>
            </a:r>
            <a:endParaRPr lang="en-US" dirty="0"/>
          </a:p>
        </p:txBody>
      </p:sp>
    </p:spTree>
    <p:extLst>
      <p:ext uri="{BB962C8B-B14F-4D97-AF65-F5344CB8AC3E}">
        <p14:creationId xmlns:p14="http://schemas.microsoft.com/office/powerpoint/2010/main" val="183716681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Unobtrusive JavaScript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355948386"/>
              </p:ext>
            </p:extLst>
          </p:nvPr>
        </p:nvGraphicFramePr>
        <p:xfrm>
          <a:off x="1598612" y="1905000"/>
          <a:ext cx="8915400" cy="3611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032183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4268263408"/>
              </p:ext>
            </p:extLst>
          </p:nvPr>
        </p:nvGraphicFramePr>
        <p:xfrm>
          <a:off x="1371243" y="1600200"/>
          <a:ext cx="9446339"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5" name="Rectangle 1"/>
          <p:cNvSpPr>
            <a:spLocks noGrp="1" noChangeArrowheads="1"/>
          </p:cNvSpPr>
          <p:nvPr>
            <p:ph type="title"/>
          </p:nvPr>
        </p:nvSpPr>
        <p:spPr/>
        <p:txBody>
          <a:bodyPr>
            <a:normAutofit/>
          </a:bodyPr>
          <a:lstStyle/>
          <a:p>
            <a:pPr defTabSz="914259">
              <a:defRPr/>
            </a:pPr>
            <a:r>
              <a:rPr lang="en-US" dirty="0" err="1" smtClean="0"/>
              <a:t>jQuery</a:t>
            </a:r>
            <a:r>
              <a:rPr lang="en-US" dirty="0" smtClean="0"/>
              <a:t> in your website</a:t>
            </a:r>
          </a:p>
        </p:txBody>
      </p:sp>
    </p:spTree>
    <p:extLst>
      <p:ext uri="{BB962C8B-B14F-4D97-AF65-F5344CB8AC3E}">
        <p14:creationId xmlns:p14="http://schemas.microsoft.com/office/powerpoint/2010/main" val="74890106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jQuery</a:t>
            </a:r>
            <a:r>
              <a:rPr lang="en-US" dirty="0" smtClean="0"/>
              <a:t> Fundamentals</a:t>
            </a:r>
            <a:endParaRPr lang="en-US" dirty="0"/>
          </a:p>
        </p:txBody>
      </p:sp>
    </p:spTree>
    <p:extLst>
      <p:ext uri="{BB962C8B-B14F-4D97-AF65-F5344CB8AC3E}">
        <p14:creationId xmlns:p14="http://schemas.microsoft.com/office/powerpoint/2010/main" val="17416673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idx="1"/>
          </p:nvPr>
        </p:nvSpPr>
        <p:spPr>
          <a:xfrm>
            <a:off x="519112" y="1447799"/>
            <a:ext cx="11149013" cy="3939540"/>
          </a:xfrm>
        </p:spPr>
        <p:txBody>
          <a:bodyPr/>
          <a:lstStyle/>
          <a:p>
            <a:pPr marL="0" indent="0">
              <a:spcBef>
                <a:spcPct val="0"/>
              </a:spcBef>
              <a:buNone/>
            </a:pPr>
            <a:r>
              <a:rPr lang="en-US" sz="4000" dirty="0" smtClean="0"/>
              <a:t>1)</a:t>
            </a:r>
            <a:r>
              <a:rPr lang="en-US" sz="4000" b="1" dirty="0" smtClean="0">
                <a:solidFill>
                  <a:srgbClr val="C00000"/>
                </a:solidFill>
              </a:rPr>
              <a:t> Find</a:t>
            </a:r>
            <a:r>
              <a:rPr lang="en-US" sz="4000" dirty="0" smtClean="0">
                <a:solidFill>
                  <a:srgbClr val="C00000"/>
                </a:solidFill>
              </a:rPr>
              <a:t> </a:t>
            </a:r>
            <a:r>
              <a:rPr lang="en-US" sz="4000" dirty="0" smtClean="0"/>
              <a:t>Something</a:t>
            </a:r>
          </a:p>
          <a:p>
            <a:pPr marL="0" indent="0">
              <a:buNone/>
            </a:pPr>
            <a:r>
              <a:rPr lang="en-US" sz="4000" dirty="0" smtClean="0"/>
              <a:t>2)</a:t>
            </a:r>
            <a:r>
              <a:rPr lang="en-US" sz="4000" dirty="0" smtClean="0">
                <a:solidFill>
                  <a:srgbClr val="C00000"/>
                </a:solidFill>
              </a:rPr>
              <a:t> </a:t>
            </a:r>
            <a:r>
              <a:rPr lang="en-US" sz="4000" b="1" dirty="0" smtClean="0">
                <a:solidFill>
                  <a:srgbClr val="C00000"/>
                </a:solidFill>
              </a:rPr>
              <a:t>Do</a:t>
            </a:r>
            <a:r>
              <a:rPr lang="en-US" sz="4000" dirty="0" smtClean="0">
                <a:solidFill>
                  <a:srgbClr val="C00000"/>
                </a:solidFill>
              </a:rPr>
              <a:t> </a:t>
            </a:r>
            <a:r>
              <a:rPr lang="en-US" sz="4000" dirty="0" smtClean="0"/>
              <a:t>Something</a:t>
            </a:r>
          </a:p>
          <a:p>
            <a:pPr marL="214283" indent="-214283">
              <a:buNone/>
            </a:pPr>
            <a:endParaRPr lang="en-US" dirty="0" smtClean="0"/>
          </a:p>
          <a:p>
            <a:pPr marL="214283" indent="-214283">
              <a:buNone/>
            </a:pPr>
            <a:r>
              <a:rPr lang="en-US" dirty="0" smtClean="0">
                <a:solidFill>
                  <a:schemeClr val="tx1"/>
                </a:solidFill>
              </a:rPr>
              <a:t>Example</a:t>
            </a:r>
          </a:p>
          <a:p>
            <a:pPr marL="214283" indent="-214283">
              <a:buNone/>
            </a:pPr>
            <a:r>
              <a:rPr lang="en-US" dirty="0" smtClean="0">
                <a:latin typeface="Consolas" pitchFamily="49" charset="0"/>
                <a:cs typeface="Consolas" pitchFamily="49" charset="0"/>
              </a:rPr>
              <a:t>$(“#something”).hide();</a:t>
            </a:r>
          </a:p>
          <a:p>
            <a:pPr marL="214283" indent="-214283">
              <a:buNone/>
            </a:pPr>
            <a:endParaRPr lang="en-US" dirty="0" smtClean="0">
              <a:latin typeface="Consolas" pitchFamily="49" charset="0"/>
              <a:cs typeface="Consolas" pitchFamily="49" charset="0"/>
            </a:endParaRPr>
          </a:p>
          <a:p>
            <a:pPr marL="214283" indent="-214283">
              <a:buNone/>
            </a:pPr>
            <a:r>
              <a:rPr lang="en-US" dirty="0" smtClean="0">
                <a:latin typeface="Consolas" pitchFamily="49" charset="0"/>
                <a:cs typeface="Consolas" pitchFamily="49" charset="0"/>
              </a:rPr>
              <a:t>&lt;div id=“something”&gt;&lt;/div&gt;</a:t>
            </a:r>
          </a:p>
        </p:txBody>
      </p:sp>
      <p:sp>
        <p:nvSpPr>
          <p:cNvPr id="18434" name="Rectangle 2"/>
          <p:cNvSpPr>
            <a:spLocks noGrp="1" noChangeArrowheads="1"/>
          </p:cNvSpPr>
          <p:nvPr>
            <p:ph type="title"/>
          </p:nvPr>
        </p:nvSpPr>
        <p:spPr/>
        <p:txBody>
          <a:bodyPr/>
          <a:lstStyle/>
          <a:p>
            <a:pPr defTabSz="914259">
              <a:defRPr/>
            </a:pPr>
            <a:r>
              <a:rPr lang="en-US" dirty="0" err="1" smtClean="0"/>
              <a:t>jQuery</a:t>
            </a:r>
            <a:r>
              <a:rPr lang="en-US" dirty="0" smtClean="0"/>
              <a:t> :: Find and Do</a:t>
            </a:r>
          </a:p>
        </p:txBody>
      </p:sp>
    </p:spTree>
    <p:extLst>
      <p:ext uri="{BB962C8B-B14F-4D97-AF65-F5344CB8AC3E}">
        <p14:creationId xmlns:p14="http://schemas.microsoft.com/office/powerpoint/2010/main" val="317984624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2286000"/>
            <a:ext cx="11149013" cy="2743201"/>
          </a:xfrm>
        </p:spPr>
        <p:txBody>
          <a:bodyPr anchor="ctr">
            <a:normAutofit fontScale="92500" lnSpcReduction="20000"/>
          </a:bodyPr>
          <a:lstStyle/>
          <a:p>
            <a:pPr marL="0" indent="0" algn="ctr">
              <a:buNone/>
            </a:pPr>
            <a:r>
              <a:rPr lang="en-US" sz="11500" dirty="0">
                <a:latin typeface="Consolas" pitchFamily="49" charset="0"/>
                <a:cs typeface="Consolas" pitchFamily="49" charset="0"/>
              </a:rPr>
              <a:t>“p a”</a:t>
            </a:r>
          </a:p>
          <a:p>
            <a:pPr marL="0" indent="0" algn="ctr">
              <a:buNone/>
            </a:pPr>
            <a:r>
              <a:rPr lang="en-US" sz="11500" dirty="0">
                <a:latin typeface="Consolas" pitchFamily="49" charset="0"/>
                <a:cs typeface="Consolas" pitchFamily="49" charset="0"/>
              </a:rPr>
              <a:t>“</a:t>
            </a:r>
            <a:r>
              <a:rPr lang="en-US" sz="11500" dirty="0" err="1">
                <a:latin typeface="Consolas" pitchFamily="49" charset="0"/>
                <a:cs typeface="Consolas" pitchFamily="49" charset="0"/>
              </a:rPr>
              <a:t>tr:even</a:t>
            </a:r>
            <a:r>
              <a:rPr lang="en-US" sz="11500" dirty="0">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The Selector</a:t>
            </a:r>
            <a:endParaRPr lang="en-US" dirty="0"/>
          </a:p>
        </p:txBody>
      </p:sp>
    </p:spTree>
    <p:extLst>
      <p:ext uri="{BB962C8B-B14F-4D97-AF65-F5344CB8AC3E}">
        <p14:creationId xmlns:p14="http://schemas.microsoft.com/office/powerpoint/2010/main" val="20014365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869" y="1600202"/>
            <a:ext cx="10969943" cy="4525963"/>
          </a:xfrm>
        </p:spPr>
        <p:txBody>
          <a:bodyPr anchor="ctr">
            <a:normAutofit/>
          </a:bodyPr>
          <a:lstStyle/>
          <a:p>
            <a:pPr marL="0" indent="0" algn="ctr">
              <a:buNone/>
            </a:pPr>
            <a:r>
              <a:rPr lang="en-US" sz="8800" dirty="0" err="1">
                <a:latin typeface="Consolas" pitchFamily="49" charset="0"/>
                <a:cs typeface="Consolas" pitchFamily="49" charset="0"/>
              </a:rPr>
              <a:t>jQuery</a:t>
            </a:r>
            <a:r>
              <a:rPr lang="en-US" sz="8800" dirty="0">
                <a:latin typeface="Consolas" pitchFamily="49" charset="0"/>
                <a:cs typeface="Consolas" pitchFamily="49" charset="0"/>
              </a:rPr>
              <a:t>(“p a”)</a:t>
            </a:r>
          </a:p>
          <a:p>
            <a:pPr marL="0" indent="0" algn="ctr">
              <a:buNone/>
            </a:pPr>
            <a:r>
              <a:rPr lang="en-US" sz="8800" dirty="0" smtClean="0">
                <a:latin typeface="Consolas" pitchFamily="49" charset="0"/>
                <a:cs typeface="Consolas" pitchFamily="49" charset="0"/>
              </a:rPr>
              <a:t>$(“</a:t>
            </a:r>
            <a:r>
              <a:rPr lang="en-US" sz="8800" dirty="0">
                <a:latin typeface="Consolas" pitchFamily="49" charset="0"/>
                <a:cs typeface="Consolas" pitchFamily="49" charset="0"/>
              </a:rPr>
              <a:t>p a”)</a:t>
            </a:r>
          </a:p>
          <a:p>
            <a:endParaRPr lang="en-US" sz="4000" dirty="0">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t>The </a:t>
            </a:r>
            <a:r>
              <a:rPr lang="en-US" dirty="0" err="1" smtClean="0"/>
              <a:t>jQuery</a:t>
            </a:r>
            <a:r>
              <a:rPr lang="en-US" dirty="0" smtClean="0"/>
              <a:t> Function</a:t>
            </a:r>
            <a:endParaRPr lang="en-US" dirty="0"/>
          </a:p>
        </p:txBody>
      </p:sp>
    </p:spTree>
    <p:extLst>
      <p:ext uri="{BB962C8B-B14F-4D97-AF65-F5344CB8AC3E}">
        <p14:creationId xmlns:p14="http://schemas.microsoft.com/office/powerpoint/2010/main" val="243271495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abble.com/CS/blogs/strollerderby/2008/01/23-End/hall-monitor-cart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123" y="228600"/>
            <a:ext cx="8382000" cy="64727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What's new and interesting"/>
          <p:cNvSpPr/>
          <p:nvPr/>
        </p:nvSpPr>
        <p:spPr bwMode="auto">
          <a:xfrm>
            <a:off x="2829101" y="1098247"/>
            <a:ext cx="6505974" cy="806753"/>
          </a:xfrm>
          <a:prstGeom prst="rect">
            <a:avLst/>
          </a:prstGeom>
          <a:solidFill>
            <a:srgbClr val="C00000"/>
          </a:solidFill>
          <a:ln>
            <a:solidFill>
              <a:schemeClr val="tx1">
                <a:lumMod val="95000"/>
                <a:lumOff val="5000"/>
              </a:schemeClr>
            </a:solidFill>
            <a:headEnd type="none" w="med" len="med"/>
            <a:tailEnd type="none" w="med" len="med"/>
          </a:ln>
          <a:effectLst>
            <a:outerShdw blurRad="50800" dist="38100" dir="5400000" algn="t" rotWithShape="0">
              <a:prstClr val="black">
                <a:alpha val="40000"/>
              </a:prstClr>
            </a:outerShdw>
            <a:softEdge rad="63500"/>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endParaRPr lang="en-US" sz="3200" dirty="0" smtClean="0">
              <a:solidFill>
                <a:schemeClr val="bg1"/>
              </a:solidFill>
            </a:endParaRPr>
          </a:p>
          <a:p>
            <a:pPr algn="ctr"/>
            <a:r>
              <a:rPr lang="en-US" sz="3200" dirty="0" smtClean="0">
                <a:solidFill>
                  <a:schemeClr val="bg1"/>
                </a:solidFill>
                <a:effectLst>
                  <a:outerShdw blurRad="38100" dist="38100" dir="2700000" algn="tl">
                    <a:srgbClr val="000000">
                      <a:alpha val="43137"/>
                    </a:srgbClr>
                  </a:outerShdw>
                </a:effectLst>
              </a:rPr>
              <a:t>Your Hall Pass Has Expired!!!</a:t>
            </a:r>
          </a:p>
          <a:p>
            <a:pPr algn="r"/>
            <a:endParaRPr lang="en-US" sz="3200" dirty="0">
              <a:solidFill>
                <a:schemeClr val="bg1"/>
              </a:solidFill>
            </a:endParaRPr>
          </a:p>
        </p:txBody>
      </p:sp>
    </p:spTree>
    <p:extLst>
      <p:ext uri="{BB962C8B-B14F-4D97-AF65-F5344CB8AC3E}">
        <p14:creationId xmlns:p14="http://schemas.microsoft.com/office/powerpoint/2010/main" val="925252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idx="1"/>
          </p:nvPr>
        </p:nvSpPr>
        <p:spPr>
          <a:xfrm>
            <a:off x="519112" y="1447799"/>
            <a:ext cx="11149013" cy="4953001"/>
          </a:xfrm>
        </p:spPr>
        <p:txBody>
          <a:bodyPr>
            <a:normAutofit/>
          </a:bodyPr>
          <a:lstStyle/>
          <a:p>
            <a:pPr marL="0" indent="0">
              <a:buNone/>
            </a:pPr>
            <a:r>
              <a:rPr lang="en-US" sz="4800" dirty="0">
                <a:latin typeface="Consolas" pitchFamily="49" charset="0"/>
                <a:cs typeface="Consolas" pitchFamily="49" charset="0"/>
              </a:rPr>
              <a:t>$(‘</a:t>
            </a:r>
            <a:r>
              <a:rPr lang="en-US" sz="4800" dirty="0" err="1">
                <a:latin typeface="Consolas" pitchFamily="49" charset="0"/>
                <a:cs typeface="Consolas" pitchFamily="49" charset="0"/>
              </a:rPr>
              <a:t>tr:odd</a:t>
            </a:r>
            <a:r>
              <a:rPr lang="en-US" sz="4800" dirty="0">
                <a:latin typeface="Consolas" pitchFamily="49" charset="0"/>
                <a:cs typeface="Consolas" pitchFamily="49" charset="0"/>
              </a:rPr>
              <a:t>’)</a:t>
            </a:r>
          </a:p>
          <a:p>
            <a:pPr marL="0" indent="0">
              <a:buNone/>
            </a:pPr>
            <a:r>
              <a:rPr lang="en-US" sz="4800" dirty="0">
                <a:latin typeface="Consolas" pitchFamily="49" charset="0"/>
                <a:cs typeface="Consolas" pitchFamily="49" charset="0"/>
              </a:rPr>
              <a:t>   .</a:t>
            </a:r>
            <a:r>
              <a:rPr lang="en-US" sz="4800" dirty="0" err="1">
                <a:latin typeface="Consolas" pitchFamily="49" charset="0"/>
                <a:cs typeface="Consolas" pitchFamily="49" charset="0"/>
              </a:rPr>
              <a:t>addClass</a:t>
            </a:r>
            <a:r>
              <a:rPr lang="en-US" sz="4800" dirty="0">
                <a:latin typeface="Consolas" pitchFamily="49" charset="0"/>
                <a:cs typeface="Consolas" pitchFamily="49" charset="0"/>
              </a:rPr>
              <a:t>(‘odd’)</a:t>
            </a:r>
          </a:p>
          <a:p>
            <a:pPr marL="0" indent="0">
              <a:buNone/>
            </a:pPr>
            <a:r>
              <a:rPr lang="en-US" sz="4800" dirty="0">
                <a:latin typeface="Consolas" pitchFamily="49" charset="0"/>
                <a:cs typeface="Consolas" pitchFamily="49" charset="0"/>
              </a:rPr>
              <a:t>   .click( function () {</a:t>
            </a:r>
          </a:p>
          <a:p>
            <a:pPr marL="0" indent="0">
              <a:buNone/>
            </a:pPr>
            <a:r>
              <a:rPr lang="en-US" sz="4800" dirty="0">
                <a:latin typeface="Consolas" pitchFamily="49" charset="0"/>
                <a:cs typeface="Consolas" pitchFamily="49" charset="0"/>
              </a:rPr>
              <a:t>     alert(‘you clicked a row!’);</a:t>
            </a:r>
          </a:p>
          <a:p>
            <a:pPr marL="0" lvl="1" indent="0">
              <a:buNone/>
            </a:pPr>
            <a:r>
              <a:rPr lang="en-US" sz="4400" dirty="0">
                <a:latin typeface="Consolas" pitchFamily="49" charset="0"/>
                <a:cs typeface="Consolas" pitchFamily="49" charset="0"/>
              </a:rPr>
              <a:t>   });</a:t>
            </a:r>
          </a:p>
        </p:txBody>
      </p:sp>
      <p:sp>
        <p:nvSpPr>
          <p:cNvPr id="30721" name="Rectangle 1"/>
          <p:cNvSpPr>
            <a:spLocks noGrp="1" noChangeArrowheads="1"/>
          </p:cNvSpPr>
          <p:nvPr>
            <p:ph type="title"/>
          </p:nvPr>
        </p:nvSpPr>
        <p:spPr/>
        <p:txBody>
          <a:bodyPr/>
          <a:lstStyle/>
          <a:p>
            <a:pPr eaLnBrk="1" hangingPunct="1">
              <a:defRPr/>
            </a:pPr>
            <a:r>
              <a:rPr lang="en-US" dirty="0" smtClean="0"/>
              <a:t>Chaining</a:t>
            </a:r>
          </a:p>
        </p:txBody>
      </p:sp>
    </p:spTree>
    <p:extLst>
      <p:ext uri="{BB962C8B-B14F-4D97-AF65-F5344CB8AC3E}">
        <p14:creationId xmlns:p14="http://schemas.microsoft.com/office/powerpoint/2010/main" val="3522367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idx="1"/>
          </p:nvPr>
        </p:nvSpPr>
        <p:spPr>
          <a:xfrm>
            <a:off x="608012" y="1600200"/>
            <a:ext cx="11201399" cy="5029201"/>
          </a:xfrm>
        </p:spPr>
        <p:txBody>
          <a:bodyPr>
            <a:normAutofit/>
          </a:bodyPr>
          <a:lstStyle/>
          <a:p>
            <a:pPr marL="0" indent="0">
              <a:buNone/>
            </a:pPr>
            <a:r>
              <a:rPr lang="en-US" dirty="0">
                <a:latin typeface="Consolas" pitchFamily="49" charset="0"/>
                <a:cs typeface="Consolas" pitchFamily="49" charset="0"/>
              </a:rPr>
              <a:t>$(‘body’)        </a:t>
            </a:r>
            <a:r>
              <a:rPr lang="en-US" dirty="0" smtClean="0">
                <a:latin typeface="Consolas" pitchFamily="49" charset="0"/>
                <a:cs typeface="Consolas" pitchFamily="49" charset="0"/>
              </a:rPr>
              <a:t> </a:t>
            </a:r>
            <a:r>
              <a:rPr lang="en-US" dirty="0" smtClean="0">
                <a:solidFill>
                  <a:schemeClr val="accent6"/>
                </a:solidFill>
                <a:latin typeface="Consolas" pitchFamily="49" charset="0"/>
                <a:cs typeface="Consolas" pitchFamily="49" charset="0"/>
              </a:rPr>
              <a:t>// [</a:t>
            </a:r>
            <a:r>
              <a:rPr lang="en-US" dirty="0">
                <a:solidFill>
                  <a:schemeClr val="accent6"/>
                </a:solidFill>
                <a:latin typeface="Consolas" pitchFamily="49" charset="0"/>
                <a:cs typeface="Consolas" pitchFamily="49" charset="0"/>
              </a:rPr>
              <a:t>body]</a:t>
            </a:r>
          </a:p>
          <a:p>
            <a:pPr marL="0" indent="0">
              <a:buNone/>
            </a:pPr>
            <a:r>
              <a:rPr lang="en-US" dirty="0">
                <a:latin typeface="Consolas" pitchFamily="49" charset="0"/>
                <a:cs typeface="Consolas" pitchFamily="49" charset="0"/>
              </a:rPr>
              <a:t>   .find(‘p’)     </a:t>
            </a:r>
            <a:r>
              <a:rPr lang="en-US" dirty="0">
                <a:solidFill>
                  <a:schemeClr val="accent6"/>
                </a:solidFill>
                <a:latin typeface="Consolas" pitchFamily="49" charset="0"/>
                <a:cs typeface="Consolas" pitchFamily="49" charset="0"/>
              </a:rPr>
              <a:t>// [p, p, p] &gt; [body]</a:t>
            </a:r>
          </a:p>
          <a:p>
            <a:pPr marL="0" indent="0">
              <a:buNone/>
            </a:pPr>
            <a:r>
              <a:rPr lang="en-US" dirty="0">
                <a:latin typeface="Consolas" pitchFamily="49" charset="0"/>
                <a:cs typeface="Consolas" pitchFamily="49" charset="0"/>
              </a:rPr>
              <a:t>      .find(‘a’)  </a:t>
            </a:r>
            <a:r>
              <a:rPr lang="en-US" dirty="0">
                <a:solidFill>
                  <a:schemeClr val="accent6"/>
                </a:solidFill>
                <a:latin typeface="Consolas" pitchFamily="49" charset="0"/>
                <a:cs typeface="Consolas" pitchFamily="49" charset="0"/>
              </a:rPr>
              <a:t>// </a:t>
            </a:r>
            <a:r>
              <a:rPr lang="en-US" dirty="0" smtClean="0">
                <a:solidFill>
                  <a:schemeClr val="accent6"/>
                </a:solidFill>
                <a:latin typeface="Consolas" pitchFamily="49" charset="0"/>
                <a:cs typeface="Consolas" pitchFamily="49" charset="0"/>
              </a:rPr>
              <a:t>[</a:t>
            </a:r>
            <a:r>
              <a:rPr lang="en-US" dirty="0">
                <a:solidFill>
                  <a:schemeClr val="accent6"/>
                </a:solidFill>
                <a:latin typeface="Consolas" pitchFamily="49" charset="0"/>
                <a:cs typeface="Consolas" pitchFamily="49" charset="0"/>
              </a:rPr>
              <a:t>a, a] &gt; [p, p, p] &gt; [body]</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addClass</a:t>
            </a:r>
            <a:r>
              <a:rPr lang="en-US" dirty="0">
                <a:latin typeface="Consolas" pitchFamily="49" charset="0"/>
                <a:cs typeface="Consolas" pitchFamily="49" charset="0"/>
              </a:rPr>
              <a:t>(‘foo’)</a:t>
            </a:r>
          </a:p>
          <a:p>
            <a:pPr marL="0" indent="0">
              <a:buNone/>
            </a:pPr>
            <a:r>
              <a:rPr lang="en-US" dirty="0">
                <a:latin typeface="Consolas" pitchFamily="49" charset="0"/>
                <a:cs typeface="Consolas" pitchFamily="49" charset="0"/>
              </a:rPr>
              <a:t>      .end()      </a:t>
            </a:r>
            <a:r>
              <a:rPr lang="en-US" dirty="0">
                <a:solidFill>
                  <a:schemeClr val="accent6"/>
                </a:solidFill>
                <a:latin typeface="Consolas" pitchFamily="49" charset="0"/>
                <a:cs typeface="Consolas" pitchFamily="49" charset="0"/>
              </a:rPr>
              <a:t>// </a:t>
            </a:r>
            <a:r>
              <a:rPr lang="en-US" dirty="0" smtClean="0">
                <a:solidFill>
                  <a:schemeClr val="accent6"/>
                </a:solidFill>
                <a:latin typeface="Consolas" pitchFamily="49" charset="0"/>
                <a:cs typeface="Consolas" pitchFamily="49" charset="0"/>
              </a:rPr>
              <a:t>[</a:t>
            </a:r>
            <a:r>
              <a:rPr lang="en-US" dirty="0">
                <a:solidFill>
                  <a:schemeClr val="accent6"/>
                </a:solidFill>
                <a:latin typeface="Consolas" pitchFamily="49" charset="0"/>
                <a:cs typeface="Consolas" pitchFamily="49" charset="0"/>
              </a:rPr>
              <a:t>p, p, p] &gt; [body]</a:t>
            </a:r>
          </a:p>
          <a:p>
            <a:pPr marL="0" indent="0">
              <a:buNone/>
            </a:pPr>
            <a:r>
              <a:rPr lang="en-US" dirty="0">
                <a:latin typeface="Consolas" pitchFamily="49" charset="0"/>
                <a:cs typeface="Consolas" pitchFamily="49" charset="0"/>
              </a:rPr>
              <a:t>    .end()        </a:t>
            </a:r>
            <a:r>
              <a:rPr lang="en-US" dirty="0">
                <a:solidFill>
                  <a:schemeClr val="accent6"/>
                </a:solidFill>
                <a:latin typeface="Consolas" pitchFamily="49" charset="0"/>
                <a:cs typeface="Consolas" pitchFamily="49" charset="0"/>
              </a:rPr>
              <a:t>// </a:t>
            </a:r>
            <a:r>
              <a:rPr lang="en-US" dirty="0" smtClean="0">
                <a:solidFill>
                  <a:schemeClr val="accent6"/>
                </a:solidFill>
                <a:latin typeface="Consolas" pitchFamily="49" charset="0"/>
                <a:cs typeface="Consolas" pitchFamily="49" charset="0"/>
              </a:rPr>
              <a:t>[</a:t>
            </a:r>
            <a:r>
              <a:rPr lang="en-US" dirty="0">
                <a:solidFill>
                  <a:schemeClr val="accent6"/>
                </a:solidFill>
                <a:latin typeface="Consolas" pitchFamily="49" charset="0"/>
                <a:cs typeface="Consolas" pitchFamily="49" charset="0"/>
              </a:rPr>
              <a:t>body]</a:t>
            </a:r>
          </a:p>
        </p:txBody>
      </p:sp>
      <p:sp>
        <p:nvSpPr>
          <p:cNvPr id="32769" name="Rectangle 1"/>
          <p:cNvSpPr>
            <a:spLocks noGrp="1" noChangeArrowheads="1"/>
          </p:cNvSpPr>
          <p:nvPr>
            <p:ph type="title"/>
          </p:nvPr>
        </p:nvSpPr>
        <p:spPr/>
        <p:txBody>
          <a:bodyPr/>
          <a:lstStyle/>
          <a:p>
            <a:pPr eaLnBrk="1" hangingPunct="1">
              <a:defRPr/>
            </a:pPr>
            <a:r>
              <a:rPr lang="en-US" dirty="0" smtClean="0"/>
              <a:t>Stack Architecture</a:t>
            </a:r>
          </a:p>
        </p:txBody>
      </p:sp>
    </p:spTree>
    <p:extLst>
      <p:ext uri="{BB962C8B-B14F-4D97-AF65-F5344CB8AC3E}">
        <p14:creationId xmlns:p14="http://schemas.microsoft.com/office/powerpoint/2010/main" val="3585092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idx="1"/>
          </p:nvPr>
        </p:nvSpPr>
        <p:spPr>
          <a:xfrm>
            <a:off x="519112" y="1447799"/>
            <a:ext cx="11149013" cy="4724401"/>
          </a:xfrm>
        </p:spPr>
        <p:txBody>
          <a:bodyPr>
            <a:normAutofit/>
          </a:bodyPr>
          <a:lstStyle/>
          <a:p>
            <a:pPr marL="0" indent="0">
              <a:buNone/>
            </a:pPr>
            <a:r>
              <a:rPr lang="en-US" sz="4000" dirty="0">
                <a:latin typeface="Consolas" pitchFamily="49" charset="0"/>
                <a:cs typeface="Consolas" pitchFamily="49" charset="0"/>
              </a:rPr>
              <a:t>$(‘</a:t>
            </a:r>
            <a:r>
              <a:rPr lang="en-US" sz="4000" dirty="0" err="1">
                <a:latin typeface="Consolas" pitchFamily="49" charset="0"/>
                <a:cs typeface="Consolas" pitchFamily="49" charset="0"/>
              </a:rPr>
              <a:t>tr</a:t>
            </a:r>
            <a:r>
              <a:rPr lang="en-US" sz="4000" dirty="0">
                <a:latin typeface="Consolas" pitchFamily="49" charset="0"/>
                <a:cs typeface="Consolas" pitchFamily="49" charset="0"/>
              </a:rPr>
              <a:t>’)</a:t>
            </a:r>
          </a:p>
          <a:p>
            <a:pPr marL="0" indent="0">
              <a:buNone/>
            </a:pPr>
            <a:r>
              <a:rPr lang="en-US" sz="4000" dirty="0">
                <a:latin typeface="Consolas" pitchFamily="49" charset="0"/>
                <a:cs typeface="Consolas" pitchFamily="49" charset="0"/>
              </a:rPr>
              <a:t>  .filter(‘:odd’)</a:t>
            </a:r>
          </a:p>
          <a:p>
            <a:pPr marL="0" indent="0">
              <a:buNone/>
            </a:pPr>
            <a:r>
              <a:rPr lang="en-US" sz="4000" dirty="0">
                <a:latin typeface="Consolas" pitchFamily="49" charset="0"/>
                <a:cs typeface="Consolas" pitchFamily="49" charset="0"/>
              </a:rPr>
              <a:t>    .</a:t>
            </a:r>
            <a:r>
              <a:rPr lang="en-US" sz="4000" dirty="0" err="1">
                <a:latin typeface="Consolas" pitchFamily="49" charset="0"/>
                <a:cs typeface="Consolas" pitchFamily="49" charset="0"/>
              </a:rPr>
              <a:t>addClass</a:t>
            </a:r>
            <a:r>
              <a:rPr lang="en-US" sz="4000" dirty="0">
                <a:latin typeface="Consolas" pitchFamily="49" charset="0"/>
                <a:cs typeface="Consolas" pitchFamily="49" charset="0"/>
              </a:rPr>
              <a:t>(‘</a:t>
            </a:r>
            <a:r>
              <a:rPr lang="en-US" sz="4000" dirty="0" err="1">
                <a:latin typeface="Consolas" pitchFamily="49" charset="0"/>
                <a:cs typeface="Consolas" pitchFamily="49" charset="0"/>
              </a:rPr>
              <a:t>myOddClass</a:t>
            </a:r>
            <a:r>
              <a:rPr lang="en-US" sz="4000" dirty="0">
                <a:latin typeface="Consolas" pitchFamily="49" charset="0"/>
                <a:cs typeface="Consolas" pitchFamily="49" charset="0"/>
              </a:rPr>
              <a:t>’)</a:t>
            </a:r>
          </a:p>
          <a:p>
            <a:pPr marL="0" indent="0">
              <a:buNone/>
            </a:pPr>
            <a:r>
              <a:rPr lang="en-US" sz="4000" dirty="0">
                <a:latin typeface="Consolas" pitchFamily="49" charset="0"/>
                <a:cs typeface="Consolas" pitchFamily="49" charset="0"/>
              </a:rPr>
              <a:t>    .end()</a:t>
            </a:r>
          </a:p>
          <a:p>
            <a:pPr marL="0" indent="0">
              <a:buNone/>
            </a:pPr>
            <a:r>
              <a:rPr lang="en-US" sz="4000" dirty="0">
                <a:latin typeface="Consolas" pitchFamily="49" charset="0"/>
                <a:cs typeface="Consolas" pitchFamily="49" charset="0"/>
              </a:rPr>
              <a:t>  .filter(‘:even’)</a:t>
            </a:r>
          </a:p>
          <a:p>
            <a:pPr marL="0" indent="0">
              <a:buNone/>
            </a:pPr>
            <a:r>
              <a:rPr lang="en-US" sz="4000" dirty="0">
                <a:latin typeface="Consolas" pitchFamily="49" charset="0"/>
                <a:cs typeface="Consolas" pitchFamily="49" charset="0"/>
              </a:rPr>
              <a:t>      .</a:t>
            </a:r>
            <a:r>
              <a:rPr lang="en-US" sz="4000" dirty="0" err="1">
                <a:latin typeface="Consolas" pitchFamily="49" charset="0"/>
                <a:cs typeface="Consolas" pitchFamily="49" charset="0"/>
              </a:rPr>
              <a:t>addClass</a:t>
            </a:r>
            <a:r>
              <a:rPr lang="en-US" sz="4000" dirty="0">
                <a:latin typeface="Consolas" pitchFamily="49" charset="0"/>
                <a:cs typeface="Consolas" pitchFamily="49" charset="0"/>
              </a:rPr>
              <a:t>(‘</a:t>
            </a:r>
            <a:r>
              <a:rPr lang="en-US" sz="4000" dirty="0" err="1">
                <a:latin typeface="Consolas" pitchFamily="49" charset="0"/>
                <a:cs typeface="Consolas" pitchFamily="49" charset="0"/>
              </a:rPr>
              <a:t>myEvenClass</a:t>
            </a:r>
            <a:r>
              <a:rPr lang="en-US" sz="4000" dirty="0">
                <a:latin typeface="Consolas" pitchFamily="49" charset="0"/>
                <a:cs typeface="Consolas" pitchFamily="49" charset="0"/>
              </a:rPr>
              <a:t>’);</a:t>
            </a:r>
          </a:p>
          <a:p>
            <a:pPr marL="0" indent="0">
              <a:buNone/>
            </a:pPr>
            <a:endParaRPr lang="en-US" sz="4000" dirty="0">
              <a:latin typeface="Consolas" pitchFamily="49" charset="0"/>
              <a:cs typeface="Consolas" pitchFamily="49" charset="0"/>
            </a:endParaRPr>
          </a:p>
          <a:p>
            <a:pPr marL="0" indent="0">
              <a:buNone/>
            </a:pPr>
            <a:endParaRPr lang="en-US" sz="4000" dirty="0">
              <a:latin typeface="Consolas" pitchFamily="49" charset="0"/>
              <a:cs typeface="Consolas" pitchFamily="49" charset="0"/>
            </a:endParaRPr>
          </a:p>
        </p:txBody>
      </p:sp>
      <p:sp>
        <p:nvSpPr>
          <p:cNvPr id="34817" name="Rectangle 1"/>
          <p:cNvSpPr>
            <a:spLocks noGrp="1" noChangeArrowheads="1"/>
          </p:cNvSpPr>
          <p:nvPr>
            <p:ph type="title"/>
          </p:nvPr>
        </p:nvSpPr>
        <p:spPr>
          <a:xfrm>
            <a:off x="519113" y="457200"/>
            <a:ext cx="10958697" cy="609398"/>
          </a:xfrm>
        </p:spPr>
        <p:txBody>
          <a:bodyPr/>
          <a:lstStyle/>
          <a:p>
            <a:pPr eaLnBrk="1" hangingPunct="1">
              <a:defRPr/>
            </a:pPr>
            <a:r>
              <a:rPr lang="en-US" dirty="0" smtClean="0"/>
              <a:t>Chaining</a:t>
            </a:r>
          </a:p>
        </p:txBody>
      </p:sp>
    </p:spTree>
    <p:extLst>
      <p:ext uri="{BB962C8B-B14F-4D97-AF65-F5344CB8AC3E}">
        <p14:creationId xmlns:p14="http://schemas.microsoft.com/office/powerpoint/2010/main" val="254165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idx="1"/>
          </p:nvPr>
        </p:nvSpPr>
        <p:spPr>
          <a:xfrm>
            <a:off x="519112" y="1447799"/>
            <a:ext cx="11149013" cy="5029201"/>
          </a:xfrm>
        </p:spPr>
        <p:txBody>
          <a:bodyPr>
            <a:normAutofit/>
          </a:bodyPr>
          <a:lstStyle/>
          <a:p>
            <a:pPr marL="0" indent="0">
              <a:buNone/>
            </a:pPr>
            <a:r>
              <a:rPr lang="en-US" sz="2800" dirty="0">
                <a:solidFill>
                  <a:schemeClr val="accent6"/>
                </a:solidFill>
                <a:latin typeface="Consolas" pitchFamily="49" charset="0"/>
                <a:cs typeface="Consolas" pitchFamily="49" charset="0"/>
              </a:rPr>
              <a:t>//Getters vs. Setters</a:t>
            </a:r>
          </a:p>
          <a:p>
            <a:pPr marL="0" indent="0">
              <a:buNone/>
            </a:pPr>
            <a:endParaRPr lang="en-US" sz="2800" dirty="0">
              <a:latin typeface="Consolas" pitchFamily="49" charset="0"/>
              <a:cs typeface="Consolas" pitchFamily="49" charset="0"/>
            </a:endParaRPr>
          </a:p>
          <a:p>
            <a:pPr marL="0" indent="0">
              <a:buNone/>
            </a:pPr>
            <a:r>
              <a:rPr lang="en-US" sz="2800" dirty="0">
                <a:latin typeface="Consolas" pitchFamily="49" charset="0"/>
                <a:cs typeface="Consolas" pitchFamily="49" charset="0"/>
              </a:rPr>
              <a:t>$(...).html(‘Hello world’).</a:t>
            </a:r>
            <a:r>
              <a:rPr lang="en-US" sz="2800" dirty="0" err="1">
                <a:latin typeface="Consolas" pitchFamily="49" charset="0"/>
                <a:cs typeface="Consolas" pitchFamily="49" charset="0"/>
              </a:rPr>
              <a:t>addClass</a:t>
            </a:r>
            <a:r>
              <a:rPr lang="en-US" sz="2800" dirty="0">
                <a:latin typeface="Consolas" pitchFamily="49" charset="0"/>
                <a:cs typeface="Consolas" pitchFamily="49" charset="0"/>
              </a:rPr>
              <a:t>(‘hello’) </a:t>
            </a:r>
          </a:p>
          <a:p>
            <a:pPr marL="0" indent="0">
              <a:buNone/>
            </a:pPr>
            <a:r>
              <a:rPr lang="en-US" sz="2800" dirty="0">
                <a:solidFill>
                  <a:schemeClr val="accent6"/>
                </a:solidFill>
                <a:latin typeface="Consolas" pitchFamily="49" charset="0"/>
                <a:cs typeface="Consolas" pitchFamily="49" charset="0"/>
              </a:rPr>
              <a:t>// Non breaking</a:t>
            </a:r>
          </a:p>
          <a:p>
            <a:pPr marL="0" indent="0">
              <a:buNone/>
            </a:pPr>
            <a:endParaRPr lang="en-US" sz="2800" dirty="0">
              <a:latin typeface="Consolas" pitchFamily="49" charset="0"/>
              <a:cs typeface="Consolas" pitchFamily="49" charset="0"/>
            </a:endParaRPr>
          </a:p>
          <a:p>
            <a:pPr marL="0" indent="0">
              <a:buNone/>
            </a:pPr>
            <a:r>
              <a:rPr lang="en-US" sz="2800" dirty="0" err="1">
                <a:latin typeface="Consolas" pitchFamily="49" charset="0"/>
                <a:cs typeface="Consolas" pitchFamily="49" charset="0"/>
              </a:rPr>
              <a:t>var</a:t>
            </a:r>
            <a:r>
              <a:rPr lang="en-US" sz="2800" dirty="0">
                <a:latin typeface="Consolas" pitchFamily="49" charset="0"/>
                <a:cs typeface="Consolas" pitchFamily="49" charset="0"/>
              </a:rPr>
              <a:t> html = $(...).html().</a:t>
            </a:r>
            <a:r>
              <a:rPr lang="en-US" sz="2800" dirty="0" err="1">
                <a:latin typeface="Consolas" pitchFamily="49" charset="0"/>
                <a:cs typeface="Consolas" pitchFamily="49" charset="0"/>
              </a:rPr>
              <a:t>addClass</a:t>
            </a:r>
            <a:r>
              <a:rPr lang="en-US" sz="2800" dirty="0">
                <a:latin typeface="Consolas" pitchFamily="49" charset="0"/>
                <a:cs typeface="Consolas" pitchFamily="49" charset="0"/>
              </a:rPr>
              <a:t>(‘hello</a:t>
            </a:r>
            <a:r>
              <a:rPr lang="en-US" sz="2800" dirty="0" smtClean="0">
                <a:latin typeface="Consolas" pitchFamily="49" charset="0"/>
                <a:cs typeface="Consolas" pitchFamily="49" charset="0"/>
              </a:rPr>
              <a:t>’)</a:t>
            </a:r>
          </a:p>
          <a:p>
            <a:pPr marL="0" indent="0">
              <a:buNone/>
            </a:pPr>
            <a:r>
              <a:rPr lang="en-US" sz="2800" dirty="0" smtClean="0">
                <a:latin typeface="Consolas" pitchFamily="49" charset="0"/>
                <a:cs typeface="Consolas" pitchFamily="49" charset="0"/>
              </a:rPr>
              <a:t> </a:t>
            </a:r>
            <a:endParaRPr lang="en-US" sz="2800" dirty="0">
              <a:latin typeface="Consolas" pitchFamily="49" charset="0"/>
              <a:cs typeface="Consolas" pitchFamily="49" charset="0"/>
            </a:endParaRPr>
          </a:p>
          <a:p>
            <a:pPr marL="0" indent="0">
              <a:buNone/>
            </a:pPr>
            <a:r>
              <a:rPr lang="en-US" sz="2800" dirty="0">
                <a:solidFill>
                  <a:schemeClr val="accent6"/>
                </a:solidFill>
                <a:latin typeface="Consolas" pitchFamily="49" charset="0"/>
                <a:cs typeface="Consolas" pitchFamily="49" charset="0"/>
              </a:rPr>
              <a:t>// Breaking, html() returns a string.</a:t>
            </a:r>
          </a:p>
          <a:p>
            <a:pPr marL="0" indent="0">
              <a:buNone/>
            </a:pPr>
            <a:r>
              <a:rPr lang="en-US" sz="2800" dirty="0">
                <a:solidFill>
                  <a:schemeClr val="accent6"/>
                </a:solidFill>
                <a:latin typeface="Consolas" pitchFamily="49" charset="0"/>
                <a:cs typeface="Consolas" pitchFamily="49" charset="0"/>
              </a:rPr>
              <a:t>// </a:t>
            </a:r>
            <a:r>
              <a:rPr lang="en-US" sz="2800" dirty="0" err="1">
                <a:solidFill>
                  <a:schemeClr val="accent6"/>
                </a:solidFill>
                <a:latin typeface="Consolas" pitchFamily="49" charset="0"/>
                <a:cs typeface="Consolas" pitchFamily="49" charset="0"/>
              </a:rPr>
              <a:t>addClass</a:t>
            </a:r>
            <a:r>
              <a:rPr lang="en-US" sz="2800" dirty="0">
                <a:solidFill>
                  <a:schemeClr val="accent6"/>
                </a:solidFill>
                <a:latin typeface="Consolas" pitchFamily="49" charset="0"/>
                <a:cs typeface="Consolas" pitchFamily="49" charset="0"/>
              </a:rPr>
              <a:t> method is undefined on a string</a:t>
            </a:r>
          </a:p>
        </p:txBody>
      </p:sp>
      <p:sp>
        <p:nvSpPr>
          <p:cNvPr id="36865" name="Rectangle 1"/>
          <p:cNvSpPr>
            <a:spLocks noGrp="1" noChangeArrowheads="1"/>
          </p:cNvSpPr>
          <p:nvPr>
            <p:ph type="title"/>
          </p:nvPr>
        </p:nvSpPr>
        <p:spPr/>
        <p:txBody>
          <a:bodyPr/>
          <a:lstStyle/>
          <a:p>
            <a:pPr eaLnBrk="1" hangingPunct="1">
              <a:defRPr/>
            </a:pPr>
            <a:r>
              <a:rPr lang="en-US" dirty="0" smtClean="0"/>
              <a:t>Chain Breakers</a:t>
            </a:r>
          </a:p>
        </p:txBody>
      </p:sp>
    </p:spTree>
    <p:extLst>
      <p:ext uri="{BB962C8B-B14F-4D97-AF65-F5344CB8AC3E}">
        <p14:creationId xmlns:p14="http://schemas.microsoft.com/office/powerpoint/2010/main" val="2942981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447799"/>
            <a:ext cx="11149013" cy="2971801"/>
          </a:xfrm>
        </p:spPr>
        <p:txBody>
          <a:bodyPr anchor="ctr">
            <a:normAutofit/>
          </a:bodyPr>
          <a:lstStyle/>
          <a:p>
            <a:pPr marL="0" indent="0">
              <a:buNone/>
            </a:pPr>
            <a:r>
              <a:rPr lang="en-US" sz="5400" dirty="0" err="1">
                <a:latin typeface="Consolas" pitchFamily="49" charset="0"/>
                <a:cs typeface="Consolas" pitchFamily="49" charset="0"/>
              </a:rPr>
              <a:t>var</a:t>
            </a:r>
            <a:r>
              <a:rPr lang="en-US" sz="5400" dirty="0">
                <a:latin typeface="Consolas" pitchFamily="49" charset="0"/>
                <a:cs typeface="Consolas" pitchFamily="49" charset="0"/>
              </a:rPr>
              <a:t> </a:t>
            </a:r>
            <a:r>
              <a:rPr lang="en-US" sz="5400" dirty="0" err="1">
                <a:latin typeface="Consolas" pitchFamily="49" charset="0"/>
                <a:cs typeface="Consolas" pitchFamily="49" charset="0"/>
              </a:rPr>
              <a:t>trimmedString</a:t>
            </a:r>
            <a:r>
              <a:rPr lang="en-US" sz="5400" dirty="0">
                <a:latin typeface="Consolas" pitchFamily="49" charset="0"/>
                <a:cs typeface="Consolas" pitchFamily="49" charset="0"/>
              </a:rPr>
              <a:t> = </a:t>
            </a:r>
          </a:p>
          <a:p>
            <a:pPr marL="0" indent="0">
              <a:buNone/>
            </a:pPr>
            <a:r>
              <a:rPr lang="en-US" sz="5400" dirty="0">
                <a:latin typeface="Consolas" pitchFamily="49" charset="0"/>
                <a:cs typeface="Consolas" pitchFamily="49" charset="0"/>
              </a:rPr>
              <a:t>	$.</a:t>
            </a:r>
            <a:r>
              <a:rPr lang="en-US" sz="5400" dirty="0">
                <a:solidFill>
                  <a:schemeClr val="accent1"/>
                </a:solidFill>
                <a:latin typeface="Consolas" pitchFamily="49" charset="0"/>
                <a:cs typeface="Consolas" pitchFamily="49" charset="0"/>
              </a:rPr>
              <a:t>trim(</a:t>
            </a:r>
            <a:r>
              <a:rPr lang="en-US" sz="5400" dirty="0" err="1">
                <a:solidFill>
                  <a:schemeClr val="accent1"/>
                </a:solidFill>
                <a:latin typeface="Consolas" pitchFamily="49" charset="0"/>
                <a:cs typeface="Consolas" pitchFamily="49" charset="0"/>
              </a:rPr>
              <a:t>someString</a:t>
            </a:r>
            <a:r>
              <a:rPr lang="en-US" sz="5400" dirty="0">
                <a:solidFill>
                  <a:schemeClr val="accent1"/>
                </a:solidFill>
                <a:latin typeface="Consolas" pitchFamily="49" charset="0"/>
                <a:cs typeface="Consolas" pitchFamily="49" charset="0"/>
              </a:rPr>
              <a:t>)</a:t>
            </a:r>
            <a:r>
              <a:rPr lang="en-US" sz="5400" dirty="0">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Utility Functions</a:t>
            </a:r>
            <a:endParaRPr lang="en-US" dirty="0"/>
          </a:p>
        </p:txBody>
      </p:sp>
    </p:spTree>
    <p:extLst>
      <p:ext uri="{BB962C8B-B14F-4D97-AF65-F5344CB8AC3E}">
        <p14:creationId xmlns:p14="http://schemas.microsoft.com/office/powerpoint/2010/main" val="142351912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2217832"/>
            <a:ext cx="11149013" cy="2831544"/>
          </a:xfrm>
        </p:spPr>
        <p:txBody>
          <a:bodyPr anchor="ctr"/>
          <a:lstStyle/>
          <a:p>
            <a:pPr marL="0" indent="0">
              <a:buNone/>
            </a:pPr>
            <a:r>
              <a:rPr lang="en-US" sz="4800" dirty="0">
                <a:solidFill>
                  <a:schemeClr val="accent1"/>
                </a:solidFill>
                <a:latin typeface="Consolas" pitchFamily="49" charset="0"/>
                <a:cs typeface="Consolas" pitchFamily="49" charset="0"/>
              </a:rPr>
              <a:t>$(document).ready(function()</a:t>
            </a:r>
            <a:r>
              <a:rPr lang="en-US" sz="4800" dirty="0">
                <a:latin typeface="Consolas" pitchFamily="49" charset="0"/>
                <a:cs typeface="Consolas" pitchFamily="49" charset="0"/>
              </a:rPr>
              <a:t>{ </a:t>
            </a:r>
          </a:p>
          <a:p>
            <a:pPr marL="0" indent="0">
              <a:buNone/>
            </a:pPr>
            <a:r>
              <a:rPr lang="en-US" sz="4800" dirty="0">
                <a:latin typeface="Consolas" pitchFamily="49" charset="0"/>
                <a:cs typeface="Consolas" pitchFamily="49" charset="0"/>
              </a:rPr>
              <a:t>	// Your code here </a:t>
            </a:r>
          </a:p>
          <a:p>
            <a:pPr marL="0" indent="0">
              <a:buNone/>
            </a:pPr>
            <a:r>
              <a:rPr lang="en-US" sz="4800" dirty="0">
                <a:latin typeface="Consolas" pitchFamily="49" charset="0"/>
                <a:cs typeface="Consolas"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smtClean="0"/>
              <a:t>Document Ready Handler</a:t>
            </a:r>
            <a:endParaRPr lang="en-US" dirty="0"/>
          </a:p>
        </p:txBody>
      </p:sp>
    </p:spTree>
    <p:extLst>
      <p:ext uri="{BB962C8B-B14F-4D97-AF65-F5344CB8AC3E}">
        <p14:creationId xmlns:p14="http://schemas.microsoft.com/office/powerpoint/2010/main" val="38185105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idx="1"/>
          </p:nvPr>
        </p:nvSpPr>
        <p:spPr/>
        <p:txBody>
          <a:bodyPr rtlCol="0">
            <a:normAutofit fontScale="70000" lnSpcReduction="20000"/>
          </a:bodyPr>
          <a:lstStyle/>
          <a:p>
            <a:pPr marL="0" indent="0" algn="ctr" defTabSz="914259">
              <a:buNone/>
              <a:defRPr/>
            </a:pPr>
            <a:r>
              <a:rPr lang="en-US" dirty="0" err="1" smtClean="0">
                <a:solidFill>
                  <a:schemeClr val="tx1"/>
                </a:solidFill>
              </a:rPr>
              <a:t>jQuery</a:t>
            </a:r>
            <a:r>
              <a:rPr lang="en-US" dirty="0" smtClean="0">
                <a:solidFill>
                  <a:schemeClr val="tx1"/>
                </a:solidFill>
              </a:rPr>
              <a:t> can create new elements</a:t>
            </a:r>
          </a:p>
          <a:p>
            <a:pPr defTabSz="914259">
              <a:defRPr/>
            </a:pPr>
            <a:endParaRPr lang="en-US" dirty="0" smtClean="0">
              <a:solidFill>
                <a:schemeClr val="tx1"/>
              </a:solidFill>
            </a:endParaRPr>
          </a:p>
          <a:p>
            <a:pPr marL="0" indent="0" defTabSz="914259">
              <a:buNone/>
              <a:defRPr/>
            </a:pPr>
            <a:endParaRPr lang="en-US" dirty="0" smtClean="0">
              <a:solidFill>
                <a:schemeClr val="tx1"/>
              </a:solidFill>
            </a:endParaRPr>
          </a:p>
          <a:p>
            <a:pPr marL="0" indent="0" defTabSz="914259">
              <a:buNone/>
              <a:defRPr/>
            </a:pPr>
            <a:endParaRPr lang="en-US" dirty="0" smtClean="0">
              <a:solidFill>
                <a:schemeClr val="tx1"/>
              </a:solidFill>
            </a:endParaRPr>
          </a:p>
          <a:p>
            <a:pPr defTabSz="914259">
              <a:buFont typeface="Wingdings"/>
              <a:buChar char="à"/>
              <a:defRPr/>
            </a:pPr>
            <a:endParaRPr lang="en-US" dirty="0" smtClean="0">
              <a:solidFill>
                <a:schemeClr val="tx1"/>
              </a:solidFill>
            </a:endParaRPr>
          </a:p>
          <a:p>
            <a:pPr defTabSz="914259">
              <a:buFont typeface="Wingdings"/>
              <a:buChar char="à"/>
              <a:defRPr/>
            </a:pPr>
            <a:r>
              <a:rPr lang="en-US" dirty="0" smtClean="0">
                <a:solidFill>
                  <a:schemeClr val="tx1"/>
                </a:solidFill>
              </a:rPr>
              <a:t>Still selecting something (brand new), then doing something.</a:t>
            </a:r>
          </a:p>
        </p:txBody>
      </p:sp>
      <p:sp>
        <p:nvSpPr>
          <p:cNvPr id="22529" name="Rectangle 1"/>
          <p:cNvSpPr>
            <a:spLocks noGrp="1" noChangeArrowheads="1"/>
          </p:cNvSpPr>
          <p:nvPr>
            <p:ph type="title"/>
          </p:nvPr>
        </p:nvSpPr>
        <p:spPr/>
        <p:txBody>
          <a:bodyPr/>
          <a:lstStyle/>
          <a:p>
            <a:pPr defTabSz="914259">
              <a:defRPr/>
            </a:pPr>
            <a:r>
              <a:rPr lang="en-US" dirty="0" smtClean="0"/>
              <a:t>DOM Manipulation</a:t>
            </a:r>
          </a:p>
        </p:txBody>
      </p:sp>
      <p:sp>
        <p:nvSpPr>
          <p:cNvPr id="15365" name="Rectangle 1"/>
          <p:cNvSpPr>
            <a:spLocks noChangeArrowheads="1"/>
          </p:cNvSpPr>
          <p:nvPr/>
        </p:nvSpPr>
        <p:spPr bwMode="auto">
          <a:xfrm>
            <a:off x="1439245" y="4800600"/>
            <a:ext cx="9547913" cy="106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84" tIns="32142" rIns="64284" bIns="32142">
            <a:spAutoFit/>
          </a:bodyPr>
          <a:lstStyle/>
          <a:p>
            <a:r>
              <a:rPr lang="en-US" sz="3200" b="1" dirty="0">
                <a:effectLst>
                  <a:outerShdw blurRad="38100" dist="38100" dir="2700000" algn="tl">
                    <a:srgbClr val="000000">
                      <a:alpha val="43137"/>
                    </a:srgbClr>
                  </a:outerShdw>
                </a:effectLst>
                <a:cs typeface="Courier New" charset="0"/>
              </a:rPr>
              <a:t>$(‘&lt;</a:t>
            </a:r>
            <a:r>
              <a:rPr lang="en-US" sz="3200" b="1" dirty="0" err="1">
                <a:effectLst>
                  <a:outerShdw blurRad="38100" dist="38100" dir="2700000" algn="tl">
                    <a:srgbClr val="000000">
                      <a:alpha val="43137"/>
                    </a:srgbClr>
                  </a:outerShdw>
                </a:effectLst>
                <a:cs typeface="Courier New" charset="0"/>
              </a:rPr>
              <a:t>ul</a:t>
            </a:r>
            <a:r>
              <a:rPr lang="en-US" sz="3200" b="1" dirty="0">
                <a:effectLst>
                  <a:outerShdw blurRad="38100" dist="38100" dir="2700000" algn="tl">
                    <a:srgbClr val="000000">
                      <a:alpha val="43137"/>
                    </a:srgbClr>
                  </a:outerShdw>
                </a:effectLst>
                <a:cs typeface="Courier New" charset="0"/>
              </a:rPr>
              <a:t>&gt;&lt;li&gt;Hi&lt;/li&gt;&lt;li&gt;Bye&lt;/li&gt;&lt;/</a:t>
            </a:r>
            <a:r>
              <a:rPr lang="en-US" sz="3200" b="1" dirty="0" err="1">
                <a:effectLst>
                  <a:outerShdw blurRad="38100" dist="38100" dir="2700000" algn="tl">
                    <a:srgbClr val="000000">
                      <a:alpha val="43137"/>
                    </a:srgbClr>
                  </a:outerShdw>
                </a:effectLst>
                <a:cs typeface="Courier New" charset="0"/>
              </a:rPr>
              <a:t>ul</a:t>
            </a:r>
            <a:r>
              <a:rPr lang="en-US" sz="3200" b="1" dirty="0">
                <a:effectLst>
                  <a:outerShdw blurRad="38100" dist="38100" dir="2700000" algn="tl">
                    <a:srgbClr val="000000">
                      <a:alpha val="43137"/>
                    </a:srgbClr>
                  </a:outerShdw>
                </a:effectLst>
                <a:cs typeface="Courier New" charset="0"/>
              </a:rPr>
              <a:t>&gt;’)</a:t>
            </a:r>
          </a:p>
          <a:p>
            <a:r>
              <a:rPr lang="en-US" sz="3200" b="1" dirty="0">
                <a:effectLst>
                  <a:outerShdw blurRad="38100" dist="38100" dir="2700000" algn="tl">
                    <a:srgbClr val="000000">
                      <a:alpha val="43137"/>
                    </a:srgbClr>
                  </a:outerShdw>
                </a:effectLst>
                <a:cs typeface="Courier New" charset="0"/>
              </a:rPr>
              <a:t>   .</a:t>
            </a:r>
            <a:r>
              <a:rPr lang="en-US" sz="3200" b="1" dirty="0" err="1">
                <a:effectLst>
                  <a:outerShdw blurRad="38100" dist="38100" dir="2700000" algn="tl">
                    <a:srgbClr val="000000">
                      <a:alpha val="43137"/>
                    </a:srgbClr>
                  </a:outerShdw>
                </a:effectLst>
                <a:cs typeface="Courier New" charset="0"/>
              </a:rPr>
              <a:t>appendTo</a:t>
            </a:r>
            <a:r>
              <a:rPr lang="en-US" sz="3200" b="1" dirty="0">
                <a:effectLst>
                  <a:outerShdw blurRad="38100" dist="38100" dir="2700000" algn="tl">
                    <a:srgbClr val="000000">
                      <a:alpha val="43137"/>
                    </a:srgbClr>
                  </a:outerShdw>
                </a:effectLst>
                <a:cs typeface="Courier New" charset="0"/>
              </a:rPr>
              <a:t>(‘body’);</a:t>
            </a:r>
          </a:p>
        </p:txBody>
      </p:sp>
    </p:spTree>
    <p:extLst>
      <p:ext uri="{BB962C8B-B14F-4D97-AF65-F5344CB8AC3E}">
        <p14:creationId xmlns:p14="http://schemas.microsoft.com/office/powerpoint/2010/main" val="228407736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519112" y="1447799"/>
            <a:ext cx="11149013" cy="5029201"/>
          </a:xfrm>
        </p:spPr>
        <p:txBody>
          <a:bodyPr>
            <a:noAutofit/>
          </a:bodyPr>
          <a:lstStyle/>
          <a:p>
            <a:pPr marL="0" indent="0">
              <a:buNone/>
            </a:pPr>
            <a:r>
              <a:rPr lang="en-US" sz="3600" dirty="0">
                <a:solidFill>
                  <a:schemeClr val="accent6"/>
                </a:solidFill>
                <a:latin typeface="Consolas" pitchFamily="49" charset="0"/>
                <a:cs typeface="Consolas" pitchFamily="49" charset="0"/>
              </a:rPr>
              <a:t>// Binding an event</a:t>
            </a:r>
          </a:p>
          <a:p>
            <a:pPr marL="0" indent="0">
              <a:buNone/>
            </a:pPr>
            <a:r>
              <a:rPr lang="en-US" sz="3600" dirty="0">
                <a:latin typeface="Consolas" pitchFamily="49" charset="0"/>
                <a:cs typeface="Consolas" pitchFamily="49" charset="0"/>
              </a:rPr>
              <a:t>function() </a:t>
            </a:r>
            <a:r>
              <a:rPr lang="en-US" sz="3600" dirty="0" err="1">
                <a:latin typeface="Consolas" pitchFamily="49" charset="0"/>
                <a:cs typeface="Consolas" pitchFamily="49" charset="0"/>
              </a:rPr>
              <a:t>myClickHandler</a:t>
            </a:r>
            <a:r>
              <a:rPr lang="en-US" sz="3600" dirty="0">
                <a:latin typeface="Consolas" pitchFamily="49" charset="0"/>
                <a:cs typeface="Consolas" pitchFamily="49" charset="0"/>
              </a:rPr>
              <a:t> {   </a:t>
            </a:r>
          </a:p>
          <a:p>
            <a:pPr marL="0" indent="0">
              <a:buNone/>
            </a:pPr>
            <a:r>
              <a:rPr lang="en-US" sz="3600" dirty="0">
                <a:latin typeface="Consolas" pitchFamily="49" charset="0"/>
                <a:cs typeface="Consolas" pitchFamily="49" charset="0"/>
              </a:rPr>
              <a:t>  </a:t>
            </a:r>
            <a:r>
              <a:rPr lang="en-US" sz="3600" dirty="0">
                <a:solidFill>
                  <a:schemeClr val="accent6"/>
                </a:solidFill>
                <a:latin typeface="Consolas" pitchFamily="49" charset="0"/>
                <a:cs typeface="Consolas" pitchFamily="49" charset="0"/>
              </a:rPr>
              <a:t>// event handling code</a:t>
            </a:r>
          </a:p>
          <a:p>
            <a:pPr marL="0" indent="0">
              <a:buNone/>
            </a:pPr>
            <a:r>
              <a:rPr lang="en-US" sz="3600" dirty="0">
                <a:latin typeface="Consolas" pitchFamily="49" charset="0"/>
                <a:cs typeface="Consolas" pitchFamily="49" charset="0"/>
              </a:rPr>
              <a:t>  $(this).</a:t>
            </a:r>
            <a:r>
              <a:rPr lang="en-US" sz="3600" dirty="0" err="1">
                <a:latin typeface="Consolas" pitchFamily="49" charset="0"/>
                <a:cs typeface="Consolas" pitchFamily="49" charset="0"/>
              </a:rPr>
              <a:t>css</a:t>
            </a:r>
            <a:r>
              <a:rPr lang="en-US" sz="3600" dirty="0">
                <a:latin typeface="Consolas" pitchFamily="49" charset="0"/>
                <a:cs typeface="Consolas" pitchFamily="49" charset="0"/>
              </a:rPr>
              <a:t>(‘color’, ‘red’);</a:t>
            </a:r>
          </a:p>
          <a:p>
            <a:pPr marL="0" indent="0">
              <a:buNone/>
            </a:pPr>
            <a:r>
              <a:rPr lang="en-US" sz="3600" dirty="0">
                <a:latin typeface="Consolas" pitchFamily="49" charset="0"/>
                <a:cs typeface="Consolas" pitchFamily="49" charset="0"/>
              </a:rPr>
              <a:t>};</a:t>
            </a:r>
          </a:p>
          <a:p>
            <a:pPr marL="0" indent="0">
              <a:buNone/>
            </a:pPr>
            <a:endParaRPr lang="en-US" sz="3600" dirty="0">
              <a:latin typeface="Consolas" pitchFamily="49" charset="0"/>
              <a:cs typeface="Consolas" pitchFamily="49" charset="0"/>
            </a:endParaRPr>
          </a:p>
          <a:p>
            <a:pPr marL="0" indent="0">
              <a:buNone/>
            </a:pPr>
            <a:r>
              <a:rPr lang="en-US" sz="3600" dirty="0">
                <a:latin typeface="Consolas" pitchFamily="49" charset="0"/>
                <a:cs typeface="Consolas" pitchFamily="49" charset="0"/>
              </a:rPr>
              <a:t>$('</a:t>
            </a:r>
            <a:r>
              <a:rPr lang="en-US" sz="3600" dirty="0" err="1">
                <a:latin typeface="Consolas" pitchFamily="49" charset="0"/>
                <a:cs typeface="Consolas" pitchFamily="49" charset="0"/>
              </a:rPr>
              <a:t>a.tab</a:t>
            </a:r>
            <a:r>
              <a:rPr lang="en-US" sz="3600" dirty="0">
                <a:latin typeface="Consolas" pitchFamily="49" charset="0"/>
                <a:cs typeface="Consolas" pitchFamily="49" charset="0"/>
              </a:rPr>
              <a:t>').click(</a:t>
            </a:r>
            <a:r>
              <a:rPr lang="en-US" sz="3600" dirty="0" err="1">
                <a:latin typeface="Consolas" pitchFamily="49" charset="0"/>
                <a:cs typeface="Consolas" pitchFamily="49" charset="0"/>
              </a:rPr>
              <a:t>myClickHandler</a:t>
            </a:r>
            <a:r>
              <a:rPr lang="en-US" sz="3600" dirty="0">
                <a:latin typeface="Consolas" pitchFamily="49" charset="0"/>
                <a:cs typeface="Consolas" pitchFamily="49" charset="0"/>
              </a:rPr>
              <a:t>);</a:t>
            </a:r>
          </a:p>
        </p:txBody>
      </p:sp>
      <p:sp>
        <p:nvSpPr>
          <p:cNvPr id="26625" name="Rectangle 1"/>
          <p:cNvSpPr>
            <a:spLocks noGrp="1" noChangeArrowheads="1"/>
          </p:cNvSpPr>
          <p:nvPr>
            <p:ph type="title"/>
          </p:nvPr>
        </p:nvSpPr>
        <p:spPr/>
        <p:txBody>
          <a:bodyPr/>
          <a:lstStyle/>
          <a:p>
            <a:pPr eaLnBrk="1" hangingPunct="1">
              <a:defRPr/>
            </a:pPr>
            <a:r>
              <a:rPr lang="en-US" dirty="0" err="1" smtClean="0"/>
              <a:t>jQuery</a:t>
            </a:r>
            <a:r>
              <a:rPr lang="en-US" dirty="0" smtClean="0"/>
              <a:t> Events</a:t>
            </a:r>
          </a:p>
        </p:txBody>
      </p:sp>
    </p:spTree>
    <p:extLst>
      <p:ext uri="{BB962C8B-B14F-4D97-AF65-F5344CB8AC3E}">
        <p14:creationId xmlns:p14="http://schemas.microsoft.com/office/powerpoint/2010/main" val="420856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idx="1"/>
          </p:nvPr>
        </p:nvSpPr>
        <p:spPr>
          <a:xfrm>
            <a:off x="519112" y="1447799"/>
            <a:ext cx="11149013" cy="5181601"/>
          </a:xfrm>
        </p:spPr>
        <p:txBody>
          <a:bodyPr>
            <a:normAutofit/>
          </a:bodyPr>
          <a:lstStyle/>
          <a:p>
            <a:pPr marL="0" indent="0">
              <a:buNone/>
            </a:pPr>
            <a:r>
              <a:rPr lang="en-US" sz="4400" dirty="0">
                <a:solidFill>
                  <a:schemeClr val="accent6"/>
                </a:solidFill>
                <a:latin typeface="Consolas" pitchFamily="49" charset="0"/>
                <a:cs typeface="Consolas" pitchFamily="49" charset="0"/>
              </a:rPr>
              <a:t>// Binding an event</a:t>
            </a:r>
          </a:p>
          <a:p>
            <a:pPr marL="0" indent="0">
              <a:buNone/>
            </a:pPr>
            <a:r>
              <a:rPr lang="en-US" sz="4400" dirty="0">
                <a:latin typeface="Consolas" pitchFamily="49" charset="0"/>
                <a:cs typeface="Consolas" pitchFamily="49" charset="0"/>
              </a:rPr>
              <a:t>$('</a:t>
            </a:r>
            <a:r>
              <a:rPr lang="en-US" sz="4400" dirty="0" err="1">
                <a:latin typeface="Consolas" pitchFamily="49" charset="0"/>
                <a:cs typeface="Consolas" pitchFamily="49" charset="0"/>
              </a:rPr>
              <a:t>a.tab</a:t>
            </a:r>
            <a:r>
              <a:rPr lang="en-US" sz="4400" dirty="0">
                <a:latin typeface="Consolas" pitchFamily="49" charset="0"/>
                <a:cs typeface="Consolas" pitchFamily="49" charset="0"/>
              </a:rPr>
              <a:t>').click( function() {   </a:t>
            </a:r>
          </a:p>
          <a:p>
            <a:pPr marL="0" indent="0">
              <a:buNone/>
            </a:pPr>
            <a:r>
              <a:rPr lang="en-US" sz="4400" dirty="0">
                <a:latin typeface="Consolas" pitchFamily="49" charset="0"/>
                <a:cs typeface="Consolas" pitchFamily="49" charset="0"/>
              </a:rPr>
              <a:t>  </a:t>
            </a:r>
            <a:r>
              <a:rPr lang="en-US" sz="4400" dirty="0">
                <a:solidFill>
                  <a:schemeClr val="accent6"/>
                </a:solidFill>
                <a:latin typeface="Consolas" pitchFamily="49" charset="0"/>
                <a:cs typeface="Consolas" pitchFamily="49" charset="0"/>
              </a:rPr>
              <a:t>// event handling code</a:t>
            </a:r>
          </a:p>
          <a:p>
            <a:pPr marL="0" indent="0">
              <a:buNone/>
            </a:pPr>
            <a:r>
              <a:rPr lang="en-US" sz="4400" dirty="0">
                <a:latin typeface="Consolas" pitchFamily="49" charset="0"/>
                <a:cs typeface="Consolas" pitchFamily="49" charset="0"/>
              </a:rPr>
              <a:t>  $(this).</a:t>
            </a:r>
            <a:r>
              <a:rPr lang="en-US" sz="4400" dirty="0" err="1">
                <a:latin typeface="Consolas" pitchFamily="49" charset="0"/>
                <a:cs typeface="Consolas" pitchFamily="49" charset="0"/>
              </a:rPr>
              <a:t>css</a:t>
            </a:r>
            <a:r>
              <a:rPr lang="en-US" sz="4400" dirty="0">
                <a:latin typeface="Consolas" pitchFamily="49" charset="0"/>
                <a:cs typeface="Consolas" pitchFamily="49" charset="0"/>
              </a:rPr>
              <a:t>(‘color’, ‘red’);</a:t>
            </a:r>
          </a:p>
          <a:p>
            <a:pPr marL="0" indent="0">
              <a:buNone/>
            </a:pPr>
            <a:r>
              <a:rPr lang="en-US" sz="4400" dirty="0">
                <a:latin typeface="Consolas" pitchFamily="49" charset="0"/>
                <a:cs typeface="Consolas" pitchFamily="49" charset="0"/>
              </a:rPr>
              <a:t>});</a:t>
            </a:r>
          </a:p>
        </p:txBody>
      </p:sp>
      <p:sp>
        <p:nvSpPr>
          <p:cNvPr id="28673" name="Rectangle 1"/>
          <p:cNvSpPr>
            <a:spLocks noGrp="1" noChangeArrowheads="1"/>
          </p:cNvSpPr>
          <p:nvPr>
            <p:ph type="title"/>
          </p:nvPr>
        </p:nvSpPr>
        <p:spPr/>
        <p:txBody>
          <a:bodyPr/>
          <a:lstStyle/>
          <a:p>
            <a:pPr eaLnBrk="1" hangingPunct="1">
              <a:defRPr/>
            </a:pPr>
            <a:r>
              <a:rPr lang="en-US" dirty="0" err="1" smtClean="0"/>
              <a:t>jQuery</a:t>
            </a:r>
            <a:r>
              <a:rPr lang="en-US" dirty="0" smtClean="0"/>
              <a:t> Events</a:t>
            </a:r>
          </a:p>
        </p:txBody>
      </p:sp>
    </p:spTree>
    <p:extLst>
      <p:ext uri="{BB962C8B-B14F-4D97-AF65-F5344CB8AC3E}">
        <p14:creationId xmlns:p14="http://schemas.microsoft.com/office/powerpoint/2010/main" val="377633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err="1" smtClean="0"/>
              <a:t>jQuery</a:t>
            </a:r>
            <a:r>
              <a:rPr lang="en-US" dirty="0" smtClean="0"/>
              <a:t> Fundamentals</a:t>
            </a:r>
            <a:endParaRPr lang="en-US" dirty="0"/>
          </a:p>
        </p:txBody>
      </p:sp>
      <p:sp>
        <p:nvSpPr>
          <p:cNvPr id="23555" name="Text Placeholder 5"/>
          <p:cNvSpPr>
            <a:spLocks noGrp="1"/>
          </p:cNvSpPr>
          <p:nvPr>
            <p:ph type="body" idx="1"/>
          </p:nvPr>
        </p:nvSpPr>
        <p:spPr/>
        <p:txBody>
          <a:bodyPr/>
          <a:lstStyle/>
          <a:p>
            <a:r>
              <a:rPr lang="en-US" smtClean="0"/>
              <a:t>Demonstration</a:t>
            </a:r>
          </a:p>
        </p:txBody>
      </p:sp>
      <p:sp>
        <p:nvSpPr>
          <p:cNvPr id="4" name="Slide Number Placeholder 3"/>
          <p:cNvSpPr>
            <a:spLocks noGrp="1"/>
          </p:cNvSpPr>
          <p:nvPr>
            <p:ph type="sldNum" sz="quarter" idx="10"/>
          </p:nvPr>
        </p:nvSpPr>
        <p:spPr/>
        <p:txBody>
          <a:bodyPr/>
          <a:lstStyle/>
          <a:p>
            <a:pPr>
              <a:defRPr/>
            </a:pPr>
            <a:fld id="{2F820E23-085F-4C19-ADBC-5032A011FADE}" type="slidenum">
              <a:rPr lang="en-US" smtClean="0"/>
              <a:pPr>
                <a:defRPr/>
              </a:pPr>
              <a:t>59</a:t>
            </a:fld>
            <a:endParaRPr lang="en-US"/>
          </a:p>
        </p:txBody>
      </p:sp>
    </p:spTree>
    <p:extLst>
      <p:ext uri="{BB962C8B-B14F-4D97-AF65-F5344CB8AC3E}">
        <p14:creationId xmlns:p14="http://schemas.microsoft.com/office/powerpoint/2010/main" val="181135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 Placeholder 3"/>
          <p:cNvSpPr>
            <a:spLocks noGrp="1"/>
          </p:cNvSpPr>
          <p:nvPr>
            <p:ph type="body" sz="quarter" idx="10"/>
          </p:nvPr>
        </p:nvSpPr>
        <p:spPr>
          <a:xfrm>
            <a:off x="519114" y="1751380"/>
            <a:ext cx="11149012" cy="3277820"/>
          </a:xfrm>
        </p:spPr>
        <p:txBody>
          <a:bodyPr/>
          <a:lstStyle/>
          <a:p>
            <a:pPr algn="ctr"/>
            <a:r>
              <a:rPr lang="en-US" dirty="0" smtClean="0"/>
              <a:t>“ JavaScript is a language that most people don’t bother to learn before they use.</a:t>
            </a:r>
          </a:p>
          <a:p>
            <a:pPr algn="ctr"/>
            <a:endParaRPr lang="en-US" dirty="0" smtClean="0"/>
          </a:p>
          <a:p>
            <a:pPr algn="ctr"/>
            <a:r>
              <a:rPr lang="en-US" dirty="0" smtClean="0"/>
              <a:t>Most people feel like they should be able to program in JavaScript without any knowledge at all”</a:t>
            </a:r>
          </a:p>
          <a:p>
            <a:endParaRPr lang="en-US" dirty="0" smtClean="0"/>
          </a:p>
          <a:p>
            <a:pPr algn="r"/>
            <a:r>
              <a:rPr lang="en-US" dirty="0" smtClean="0"/>
              <a:t>- Douglas </a:t>
            </a:r>
            <a:r>
              <a:rPr lang="en-US" dirty="0" err="1" smtClean="0"/>
              <a:t>Crockford</a:t>
            </a:r>
            <a:endParaRPr lang="en-US" dirty="0"/>
          </a:p>
        </p:txBody>
      </p:sp>
    </p:spTree>
    <p:extLst>
      <p:ext uri="{BB962C8B-B14F-4D97-AF65-F5344CB8AC3E}">
        <p14:creationId xmlns:p14="http://schemas.microsoft.com/office/powerpoint/2010/main" val="4137628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idx="1"/>
          </p:nvPr>
        </p:nvSpPr>
        <p:spPr>
          <a:xfrm>
            <a:off x="519112" y="1447799"/>
            <a:ext cx="11149013" cy="4572001"/>
          </a:xfrm>
        </p:spPr>
        <p:txBody>
          <a:bodyPr/>
          <a:lstStyle/>
          <a:p>
            <a:pPr marL="342630" indent="-342630"/>
            <a:r>
              <a:rPr lang="en-US" dirty="0" smtClean="0"/>
              <a:t>Core Method</a:t>
            </a:r>
          </a:p>
          <a:p>
            <a:pPr marL="457584" lvl="1" indent="0">
              <a:buNone/>
            </a:pPr>
            <a:r>
              <a:rPr lang="en-US" dirty="0" smtClean="0"/>
              <a:t>$.</a:t>
            </a:r>
            <a:r>
              <a:rPr lang="en-US" dirty="0" err="1" smtClean="0"/>
              <a:t>ajax</a:t>
            </a:r>
            <a:r>
              <a:rPr lang="en-US" dirty="0" smtClean="0"/>
              <a:t>();</a:t>
            </a:r>
          </a:p>
          <a:p>
            <a:pPr marL="742178" lvl="1" indent="-284594"/>
            <a:endParaRPr lang="en-US" dirty="0" smtClean="0"/>
          </a:p>
          <a:p>
            <a:pPr marL="342630" indent="-342630"/>
            <a:r>
              <a:rPr lang="en-US" dirty="0" smtClean="0"/>
              <a:t>Shortcut Methods</a:t>
            </a:r>
          </a:p>
          <a:p>
            <a:pPr marL="457584" lvl="1" indent="0">
              <a:buNone/>
            </a:pPr>
            <a:r>
              <a:rPr lang="en-US" dirty="0" smtClean="0"/>
              <a:t>$.get(), $.post() </a:t>
            </a:r>
          </a:p>
          <a:p>
            <a:pPr marL="457584" lvl="1" indent="0">
              <a:buNone/>
            </a:pPr>
            <a:r>
              <a:rPr lang="en-US" dirty="0" smtClean="0"/>
              <a:t>$.</a:t>
            </a:r>
            <a:r>
              <a:rPr lang="en-US" dirty="0" err="1" smtClean="0"/>
              <a:t>getJSON</a:t>
            </a:r>
            <a:r>
              <a:rPr lang="en-US" dirty="0" smtClean="0"/>
              <a:t>, $(...).load()</a:t>
            </a:r>
          </a:p>
        </p:txBody>
      </p:sp>
      <p:sp>
        <p:nvSpPr>
          <p:cNvPr id="40961" name="Rectangle 1"/>
          <p:cNvSpPr>
            <a:spLocks noGrp="1" noChangeArrowheads="1"/>
          </p:cNvSpPr>
          <p:nvPr>
            <p:ph type="title"/>
          </p:nvPr>
        </p:nvSpPr>
        <p:spPr/>
        <p:txBody>
          <a:bodyPr/>
          <a:lstStyle/>
          <a:p>
            <a:pPr defTabSz="914259">
              <a:defRPr/>
            </a:pPr>
            <a:r>
              <a:rPr lang="en-US" dirty="0" err="1" smtClean="0"/>
              <a:t>jQuery</a:t>
            </a:r>
            <a:r>
              <a:rPr lang="en-US" dirty="0" smtClean="0"/>
              <a:t> Ajax</a:t>
            </a:r>
          </a:p>
        </p:txBody>
      </p:sp>
    </p:spTree>
    <p:extLst>
      <p:ext uri="{BB962C8B-B14F-4D97-AF65-F5344CB8AC3E}">
        <p14:creationId xmlns:p14="http://schemas.microsoft.com/office/powerpoint/2010/main" val="16088680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idx="1"/>
          </p:nvPr>
        </p:nvSpPr>
        <p:spPr>
          <a:xfrm>
            <a:off x="519113" y="1600202"/>
            <a:ext cx="11364991" cy="4525963"/>
          </a:xfrm>
        </p:spPr>
        <p:txBody>
          <a:bodyPr rtlCol="0">
            <a:normAutofit/>
          </a:bodyPr>
          <a:lstStyle/>
          <a:p>
            <a:pPr marL="0" indent="0" defTabSz="914259">
              <a:buNone/>
              <a:defRPr/>
            </a:pPr>
            <a:r>
              <a:rPr lang="en-US" dirty="0" smtClean="0"/>
              <a:t>With ASP.NET MVC, you can return a partial view and add it to the page with load:</a:t>
            </a:r>
          </a:p>
          <a:p>
            <a:pPr defTabSz="914259">
              <a:defRPr/>
            </a:pPr>
            <a:endParaRPr lang="en-US" dirty="0"/>
          </a:p>
          <a:p>
            <a:pPr marL="0" indent="0" defTabSz="914259">
              <a:buNone/>
              <a:defRPr/>
            </a:pPr>
            <a:r>
              <a:rPr lang="en-US" dirty="0"/>
              <a:t>$(‘#</a:t>
            </a:r>
            <a:r>
              <a:rPr lang="en-US" dirty="0" err="1"/>
              <a:t>myContainer</a:t>
            </a:r>
            <a:r>
              <a:rPr lang="en-US" dirty="0" smtClean="0"/>
              <a:t>’)</a:t>
            </a:r>
          </a:p>
          <a:p>
            <a:pPr marL="0" indent="0" defTabSz="914259">
              <a:buNone/>
              <a:defRPr/>
            </a:pPr>
            <a:r>
              <a:rPr lang="en-US" dirty="0"/>
              <a:t>	</a:t>
            </a:r>
            <a:r>
              <a:rPr lang="en-US" dirty="0" smtClean="0"/>
              <a:t>.</a:t>
            </a:r>
            <a:r>
              <a:rPr lang="en-US" dirty="0"/>
              <a:t>load(‘home/</a:t>
            </a:r>
            <a:r>
              <a:rPr lang="en-US" dirty="0" err="1"/>
              <a:t>myHtmlSnippet</a:t>
            </a:r>
            <a:r>
              <a:rPr lang="en-US" dirty="0"/>
              <a:t>’);</a:t>
            </a:r>
          </a:p>
          <a:p>
            <a:pPr marL="0" indent="0" defTabSz="914259">
              <a:buNone/>
              <a:defRPr/>
            </a:pPr>
            <a:endParaRPr lang="en-US" dirty="0" smtClean="0"/>
          </a:p>
        </p:txBody>
      </p:sp>
      <p:sp>
        <p:nvSpPr>
          <p:cNvPr id="43009" name="Rectangle 1"/>
          <p:cNvSpPr>
            <a:spLocks noGrp="1" noChangeArrowheads="1"/>
          </p:cNvSpPr>
          <p:nvPr>
            <p:ph type="title"/>
          </p:nvPr>
        </p:nvSpPr>
        <p:spPr/>
        <p:txBody>
          <a:bodyPr/>
          <a:lstStyle/>
          <a:p>
            <a:pPr defTabSz="914259">
              <a:defRPr/>
            </a:pPr>
            <a:r>
              <a:rPr lang="en-US" dirty="0" err="1" smtClean="0"/>
              <a:t>jQuery</a:t>
            </a:r>
            <a:r>
              <a:rPr lang="en-US" dirty="0" smtClean="0"/>
              <a:t> Ajax - $.load()</a:t>
            </a:r>
          </a:p>
        </p:txBody>
      </p:sp>
    </p:spTree>
    <p:extLst>
      <p:ext uri="{BB962C8B-B14F-4D97-AF65-F5344CB8AC3E}">
        <p14:creationId xmlns:p14="http://schemas.microsoft.com/office/powerpoint/2010/main" val="1373700754"/>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idx="1"/>
          </p:nvPr>
        </p:nvSpPr>
        <p:spPr>
          <a:xfrm>
            <a:off x="519112" y="1447799"/>
            <a:ext cx="11149013" cy="5105401"/>
          </a:xfrm>
        </p:spPr>
        <p:txBody>
          <a:bodyPr>
            <a:noAutofit/>
          </a:bodyPr>
          <a:lstStyle/>
          <a:p>
            <a:pPr marL="0" indent="0">
              <a:spcBef>
                <a:spcPct val="0"/>
              </a:spcBef>
              <a:buNone/>
            </a:pPr>
            <a:r>
              <a:rPr lang="en-US" dirty="0">
                <a:solidFill>
                  <a:schemeClr val="accent6"/>
                </a:solidFill>
                <a:latin typeface="Consolas" pitchFamily="49" charset="0"/>
                <a:cs typeface="Consolas" pitchFamily="49" charset="0"/>
                <a:sym typeface="Courier New Bold" charset="0"/>
              </a:rPr>
              <a:t>// Response</a:t>
            </a:r>
            <a:endParaRPr lang="en-US" dirty="0">
              <a:solidFill>
                <a:schemeClr val="accent6"/>
              </a:solidFill>
              <a:latin typeface="Consolas" pitchFamily="49" charset="0"/>
              <a:ea typeface="ヒラギノ角ゴ ProN W6" charset="0"/>
              <a:cs typeface="Consolas" pitchFamily="49" charset="0"/>
              <a:sym typeface="Courier New Bold" charset="0"/>
            </a:endParaRPr>
          </a:p>
          <a:p>
            <a:pPr marL="0" indent="0">
              <a:spcBef>
                <a:spcPts val="281"/>
              </a:spcBef>
              <a:buNone/>
            </a:pPr>
            <a:r>
              <a:rPr lang="en-US" dirty="0">
                <a:latin typeface="Consolas" pitchFamily="49" charset="0"/>
                <a:cs typeface="Consolas" pitchFamily="49" charset="0"/>
                <a:sym typeface="Courier New Bold" charset="0"/>
              </a:rPr>
              <a:t>{“names”: [“Joe”, “Jim”, “Bob”]}</a:t>
            </a:r>
            <a:endParaRPr lang="en-US" dirty="0">
              <a:latin typeface="Consolas" pitchFamily="49" charset="0"/>
              <a:ea typeface="ヒラギノ角ゴ ProN W6" charset="0"/>
              <a:cs typeface="Consolas" pitchFamily="49" charset="0"/>
              <a:sym typeface="Courier New Bold" charset="0"/>
            </a:endParaRPr>
          </a:p>
          <a:p>
            <a:pPr marL="0" indent="0">
              <a:spcBef>
                <a:spcPts val="281"/>
              </a:spcBef>
              <a:buNone/>
            </a:pPr>
            <a:endParaRPr lang="en-US" dirty="0">
              <a:latin typeface="Consolas" pitchFamily="49" charset="0"/>
              <a:ea typeface="ヒラギノ角ゴ ProN W6" charset="0"/>
              <a:cs typeface="Consolas" pitchFamily="49" charset="0"/>
              <a:sym typeface="Courier New Bold" charset="0"/>
            </a:endParaRPr>
          </a:p>
          <a:p>
            <a:pPr marL="0" indent="0">
              <a:spcBef>
                <a:spcPts val="281"/>
              </a:spcBef>
              <a:buNone/>
            </a:pPr>
            <a:r>
              <a:rPr lang="en-US" dirty="0">
                <a:latin typeface="Consolas" pitchFamily="49" charset="0"/>
                <a:cs typeface="Consolas" pitchFamily="49" charset="0"/>
                <a:sym typeface="Courier New Bold" charset="0"/>
              </a:rPr>
              <a:t>$.</a:t>
            </a:r>
            <a:r>
              <a:rPr lang="en-US" dirty="0" err="1">
                <a:latin typeface="Consolas" pitchFamily="49" charset="0"/>
                <a:cs typeface="Consolas" pitchFamily="49" charset="0"/>
                <a:sym typeface="Courier New Bold" charset="0"/>
              </a:rPr>
              <a:t>getJSON</a:t>
            </a:r>
            <a:r>
              <a:rPr lang="en-US" dirty="0">
                <a:latin typeface="Consolas" pitchFamily="49" charset="0"/>
                <a:cs typeface="Consolas" pitchFamily="49" charset="0"/>
                <a:sym typeface="Courier New Bold" charset="0"/>
              </a:rPr>
              <a:t>(‘my/page/route’, </a:t>
            </a:r>
            <a:r>
              <a:rPr lang="en-US" dirty="0" smtClean="0">
                <a:latin typeface="Consolas" pitchFamily="49" charset="0"/>
                <a:cs typeface="Consolas" pitchFamily="49" charset="0"/>
                <a:sym typeface="Courier New Bold" charset="0"/>
              </a:rPr>
              <a:t>function(</a:t>
            </a:r>
            <a:r>
              <a:rPr lang="en-US" dirty="0" err="1" smtClean="0">
                <a:latin typeface="Consolas" pitchFamily="49" charset="0"/>
                <a:cs typeface="Consolas" pitchFamily="49" charset="0"/>
                <a:sym typeface="Courier New Bold" charset="0"/>
              </a:rPr>
              <a:t>json</a:t>
            </a:r>
            <a:r>
              <a:rPr lang="en-US" dirty="0">
                <a:latin typeface="Consolas" pitchFamily="49" charset="0"/>
                <a:cs typeface="Consolas" pitchFamily="49" charset="0"/>
                <a:sym typeface="Courier New Bold" charset="0"/>
              </a:rPr>
              <a:t>) {</a:t>
            </a:r>
            <a:endParaRPr lang="en-US" dirty="0">
              <a:latin typeface="Consolas" pitchFamily="49" charset="0"/>
              <a:ea typeface="ヒラギノ角ゴ ProN W6" charset="0"/>
              <a:cs typeface="Consolas" pitchFamily="49" charset="0"/>
              <a:sym typeface="Courier New Bold" charset="0"/>
            </a:endParaRPr>
          </a:p>
          <a:p>
            <a:pPr marL="0" lvl="3" indent="0">
              <a:spcBef>
                <a:spcPts val="281"/>
              </a:spcBef>
              <a:buNone/>
            </a:pPr>
            <a:r>
              <a:rPr lang="en-US" sz="3200" dirty="0">
                <a:latin typeface="Consolas" pitchFamily="49" charset="0"/>
                <a:cs typeface="Consolas" pitchFamily="49" charset="0"/>
                <a:sym typeface="Courier New Bold" charset="0"/>
              </a:rPr>
              <a:t>    $(‘body’)</a:t>
            </a:r>
            <a:endParaRPr lang="en-US" sz="3200" dirty="0">
              <a:latin typeface="Consolas" pitchFamily="49" charset="0"/>
              <a:ea typeface="ヒラギノ角ゴ ProN W6" charset="0"/>
              <a:cs typeface="Consolas" pitchFamily="49" charset="0"/>
              <a:sym typeface="Courier New Bold" charset="0"/>
            </a:endParaRPr>
          </a:p>
          <a:p>
            <a:pPr marL="0" lvl="3" indent="0">
              <a:spcBef>
                <a:spcPts val="281"/>
              </a:spcBef>
              <a:buNone/>
            </a:pPr>
            <a:r>
              <a:rPr lang="en-US" sz="3200" dirty="0">
                <a:latin typeface="Consolas" pitchFamily="49" charset="0"/>
                <a:cs typeface="Consolas" pitchFamily="49" charset="0"/>
                <a:sym typeface="Courier New Bold" charset="0"/>
              </a:rPr>
              <a:t>      .append( </a:t>
            </a:r>
            <a:r>
              <a:rPr lang="en-US" sz="3200" dirty="0" err="1">
                <a:latin typeface="Consolas" pitchFamily="49" charset="0"/>
                <a:cs typeface="Consolas" pitchFamily="49" charset="0"/>
                <a:sym typeface="Courier New Bold" charset="0"/>
              </a:rPr>
              <a:t>json.names</a:t>
            </a:r>
            <a:r>
              <a:rPr lang="en-US" sz="3200" dirty="0">
                <a:latin typeface="Consolas" pitchFamily="49" charset="0"/>
                <a:cs typeface="Consolas" pitchFamily="49" charset="0"/>
                <a:sym typeface="Courier New Bold" charset="0"/>
              </a:rPr>
              <a:t>[0] );</a:t>
            </a:r>
            <a:r>
              <a:rPr lang="en-US" sz="3200" dirty="0">
                <a:latin typeface="Consolas" pitchFamily="49" charset="0"/>
                <a:ea typeface="ヒラギノ角ゴ ProN W6" charset="0"/>
                <a:cs typeface="Consolas" pitchFamily="49" charset="0"/>
                <a:sym typeface="Courier New Bold" charset="0"/>
              </a:rPr>
              <a:t/>
            </a:r>
            <a:br>
              <a:rPr lang="en-US" sz="3200" dirty="0">
                <a:latin typeface="Consolas" pitchFamily="49" charset="0"/>
                <a:ea typeface="ヒラギノ角ゴ ProN W6" charset="0"/>
                <a:cs typeface="Consolas" pitchFamily="49" charset="0"/>
                <a:sym typeface="Courier New Bold" charset="0"/>
              </a:rPr>
            </a:br>
            <a:r>
              <a:rPr lang="en-US" sz="3200" dirty="0">
                <a:latin typeface="Consolas" pitchFamily="49" charset="0"/>
                <a:cs typeface="Consolas" pitchFamily="49" charset="0"/>
                <a:sym typeface="Courier New Bold" charset="0"/>
              </a:rPr>
              <a:t>  });</a:t>
            </a:r>
            <a:endParaRPr lang="en-US" sz="3200" dirty="0">
              <a:latin typeface="Consolas" pitchFamily="49" charset="0"/>
              <a:ea typeface="ヒラギノ角ゴ ProN W6" charset="0"/>
              <a:cs typeface="Consolas" pitchFamily="49" charset="0"/>
              <a:sym typeface="Courier New Bold" charset="0"/>
            </a:endParaRPr>
          </a:p>
        </p:txBody>
      </p:sp>
      <p:sp>
        <p:nvSpPr>
          <p:cNvPr id="45057" name="Rectangle 1"/>
          <p:cNvSpPr>
            <a:spLocks noGrp="1" noChangeArrowheads="1"/>
          </p:cNvSpPr>
          <p:nvPr>
            <p:ph type="title"/>
          </p:nvPr>
        </p:nvSpPr>
        <p:spPr/>
        <p:txBody>
          <a:bodyPr/>
          <a:lstStyle/>
          <a:p>
            <a:pPr eaLnBrk="1" hangingPunct="1">
              <a:defRPr/>
            </a:pPr>
            <a:r>
              <a:rPr lang="en-US" dirty="0" err="1" smtClean="0"/>
              <a:t>jQuery</a:t>
            </a:r>
            <a:r>
              <a:rPr lang="en-US" dirty="0" smtClean="0"/>
              <a:t> Ajax - $.</a:t>
            </a:r>
            <a:r>
              <a:rPr lang="en-US" dirty="0" err="1" smtClean="0"/>
              <a:t>getJSON</a:t>
            </a:r>
            <a:r>
              <a:rPr lang="en-US" dirty="0" smtClean="0"/>
              <a:t>()</a:t>
            </a:r>
          </a:p>
        </p:txBody>
      </p:sp>
    </p:spTree>
    <p:extLst>
      <p:ext uri="{BB962C8B-B14F-4D97-AF65-F5344CB8AC3E}">
        <p14:creationId xmlns:p14="http://schemas.microsoft.com/office/powerpoint/2010/main" val="26981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jQuery Ajax</a:t>
            </a:r>
            <a:endParaRPr lang="en-US" dirty="0"/>
          </a:p>
        </p:txBody>
      </p:sp>
      <p:sp>
        <p:nvSpPr>
          <p:cNvPr id="23555" name="Text Placeholder 5"/>
          <p:cNvSpPr>
            <a:spLocks noGrp="1"/>
          </p:cNvSpPr>
          <p:nvPr>
            <p:ph type="body" idx="1"/>
          </p:nvPr>
        </p:nvSpPr>
        <p:spPr/>
        <p:txBody>
          <a:bodyPr/>
          <a:lstStyle/>
          <a:p>
            <a:r>
              <a:rPr lang="en-US" smtClean="0"/>
              <a:t>Demonstration</a:t>
            </a:r>
          </a:p>
        </p:txBody>
      </p:sp>
      <p:sp>
        <p:nvSpPr>
          <p:cNvPr id="4" name="Slide Number Placeholder 3"/>
          <p:cNvSpPr>
            <a:spLocks noGrp="1"/>
          </p:cNvSpPr>
          <p:nvPr>
            <p:ph type="sldNum" sz="quarter" idx="10"/>
          </p:nvPr>
        </p:nvSpPr>
        <p:spPr/>
        <p:txBody>
          <a:bodyPr/>
          <a:lstStyle/>
          <a:p>
            <a:pPr>
              <a:defRPr/>
            </a:pPr>
            <a:fld id="{2F820E23-085F-4C19-ADBC-5032A011FADE}" type="slidenum">
              <a:rPr lang="en-US" smtClean="0"/>
              <a:pPr>
                <a:defRPr/>
              </a:pPr>
              <a:t>63</a:t>
            </a:fld>
            <a:endParaRPr lang="en-US"/>
          </a:p>
        </p:txBody>
      </p:sp>
    </p:spTree>
    <p:extLst>
      <p:ext uri="{BB962C8B-B14F-4D97-AF65-F5344CB8AC3E}">
        <p14:creationId xmlns:p14="http://schemas.microsoft.com/office/powerpoint/2010/main" val="1442038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jQuery </a:t>
            </a:r>
            <a:r>
              <a:rPr lang="en-US" dirty="0" err="1" smtClean="0"/>
              <a:t>Templating</a:t>
            </a:r>
            <a:endParaRPr lang="en-US" dirty="0"/>
          </a:p>
        </p:txBody>
      </p:sp>
    </p:spTree>
    <p:extLst>
      <p:ext uri="{BB962C8B-B14F-4D97-AF65-F5344CB8AC3E}">
        <p14:creationId xmlns:p14="http://schemas.microsoft.com/office/powerpoint/2010/main" val="31880603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608013" y="660799"/>
            <a:ext cx="10970778" cy="609398"/>
          </a:xfrm>
        </p:spPr>
        <p:txBody>
          <a:bodyPr/>
          <a:lstStyle/>
          <a:p>
            <a:pPr>
              <a:defRPr/>
            </a:pPr>
            <a:r>
              <a:rPr lang="en-US" dirty="0" smtClean="0"/>
              <a:t>Template Syntax</a:t>
            </a:r>
          </a:p>
        </p:txBody>
      </p:sp>
      <p:sp>
        <p:nvSpPr>
          <p:cNvPr id="9219" name="Rectangle 2"/>
          <p:cNvSpPr>
            <a:spLocks/>
          </p:cNvSpPr>
          <p:nvPr/>
        </p:nvSpPr>
        <p:spPr bwMode="auto">
          <a:xfrm>
            <a:off x="1856892" y="2187774"/>
            <a:ext cx="11391314" cy="39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400" dirty="0" err="1">
                <a:solidFill>
                  <a:prstClr val="black"/>
                </a:solidFill>
                <a:latin typeface="Courier New" charset="0"/>
                <a:cs typeface="Courier New" charset="0"/>
                <a:sym typeface="Courier New" charset="0"/>
              </a:rPr>
              <a:t>var</a:t>
            </a:r>
            <a:r>
              <a:rPr lang="en-US" sz="2400" dirty="0">
                <a:solidFill>
                  <a:prstClr val="black"/>
                </a:solidFill>
                <a:latin typeface="Courier New" charset="0"/>
                <a:cs typeface="Courier New" charset="0"/>
                <a:sym typeface="Courier New" charset="0"/>
              </a:rPr>
              <a:t> </a:t>
            </a:r>
            <a:r>
              <a:rPr lang="en-US" sz="2400" dirty="0" err="1">
                <a:solidFill>
                  <a:prstClr val="black"/>
                </a:solidFill>
                <a:latin typeface="Courier New" charset="0"/>
                <a:cs typeface="Courier New" charset="0"/>
                <a:sym typeface="Courier New" charset="0"/>
              </a:rPr>
              <a:t>tmpl</a:t>
            </a:r>
            <a:r>
              <a:rPr lang="en-US" sz="2400" dirty="0">
                <a:solidFill>
                  <a:prstClr val="black"/>
                </a:solidFill>
                <a:latin typeface="Courier New" charset="0"/>
                <a:cs typeface="Courier New" charset="0"/>
                <a:sym typeface="Courier New" charset="0"/>
              </a:rPr>
              <a:t> = "&lt;li&gt;${ </a:t>
            </a:r>
            <a:r>
              <a:rPr lang="en-US" sz="2400" dirty="0" err="1">
                <a:solidFill>
                  <a:prstClr val="black"/>
                </a:solidFill>
                <a:latin typeface="Courier New" charset="0"/>
                <a:cs typeface="Courier New" charset="0"/>
                <a:sym typeface="Courier New" charset="0"/>
              </a:rPr>
              <a:t>dataItem</a:t>
            </a:r>
            <a:r>
              <a:rPr lang="en-US" sz="2400" dirty="0">
                <a:solidFill>
                  <a:prstClr val="black"/>
                </a:solidFill>
                <a:latin typeface="Courier New" charset="0"/>
                <a:cs typeface="Courier New" charset="0"/>
                <a:sym typeface="Courier New" charset="0"/>
              </a:rPr>
              <a:t> }&lt;/li&gt;“;</a:t>
            </a:r>
          </a:p>
        </p:txBody>
      </p:sp>
    </p:spTree>
    <p:extLst>
      <p:ext uri="{BB962C8B-B14F-4D97-AF65-F5344CB8AC3E}">
        <p14:creationId xmlns:p14="http://schemas.microsoft.com/office/powerpoint/2010/main" val="1289639511"/>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608013" y="660799"/>
            <a:ext cx="10970778" cy="609398"/>
          </a:xfrm>
        </p:spPr>
        <p:txBody>
          <a:bodyPr/>
          <a:lstStyle/>
          <a:p>
            <a:pPr>
              <a:defRPr/>
            </a:pPr>
            <a:r>
              <a:rPr lang="en-US" dirty="0" smtClean="0"/>
              <a:t>Template Syntax</a:t>
            </a:r>
          </a:p>
        </p:txBody>
      </p:sp>
      <p:sp>
        <p:nvSpPr>
          <p:cNvPr id="10243" name="Rectangle 2"/>
          <p:cNvSpPr>
            <a:spLocks/>
          </p:cNvSpPr>
          <p:nvPr/>
        </p:nvSpPr>
        <p:spPr bwMode="auto">
          <a:xfrm>
            <a:off x="1142704" y="2205635"/>
            <a:ext cx="11093736" cy="274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400" dirty="0">
                <a:solidFill>
                  <a:prstClr val="black"/>
                </a:solidFill>
                <a:latin typeface="Courier New" charset="0"/>
                <a:cs typeface="Courier New" charset="0"/>
                <a:sym typeface="Courier New" charset="0"/>
              </a:rPr>
              <a:t>&lt;script id=“</a:t>
            </a:r>
            <a:r>
              <a:rPr lang="en-US" sz="2400" dirty="0" err="1">
                <a:solidFill>
                  <a:prstClr val="black"/>
                </a:solidFill>
                <a:latin typeface="Courier New" charset="0"/>
                <a:cs typeface="Courier New" charset="0"/>
                <a:sym typeface="Courier New" charset="0"/>
              </a:rPr>
              <a:t>myTemplate</a:t>
            </a:r>
            <a:r>
              <a:rPr lang="en-US" sz="2400" dirty="0">
                <a:solidFill>
                  <a:prstClr val="black"/>
                </a:solidFill>
                <a:latin typeface="Courier New" charset="0"/>
                <a:cs typeface="Courier New" charset="0"/>
                <a:sym typeface="Courier New" charset="0"/>
              </a:rPr>
              <a:t>" type="text/html"&gt;</a:t>
            </a:r>
            <a:endParaRPr lang="en-US" sz="17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ea typeface="Monaco" charset="0"/>
                <a:cs typeface="Monaco" charset="0"/>
                <a:sym typeface="Courier New" charset="0"/>
              </a:rPr>
              <a:t>	&lt;li&gt;${ </a:t>
            </a:r>
            <a:r>
              <a:rPr lang="en-US" sz="2400" dirty="0" err="1">
                <a:solidFill>
                  <a:prstClr val="black"/>
                </a:solidFill>
                <a:latin typeface="Courier New" charset="0"/>
                <a:ea typeface="Monaco" charset="0"/>
                <a:cs typeface="Monaco" charset="0"/>
                <a:sym typeface="Courier New" charset="0"/>
              </a:rPr>
              <a:t>dataItem</a:t>
            </a:r>
            <a:r>
              <a:rPr lang="en-US" sz="2400" dirty="0">
                <a:solidFill>
                  <a:prstClr val="black"/>
                </a:solidFill>
                <a:latin typeface="Courier New" charset="0"/>
                <a:ea typeface="Monaco" charset="0"/>
                <a:cs typeface="Monaco" charset="0"/>
                <a:sym typeface="Courier New" charset="0"/>
              </a:rPr>
              <a:t> }&lt;/li&gt;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&lt;/script&gt;</a:t>
            </a:r>
          </a:p>
        </p:txBody>
      </p:sp>
    </p:spTree>
    <p:extLst>
      <p:ext uri="{BB962C8B-B14F-4D97-AF65-F5344CB8AC3E}">
        <p14:creationId xmlns:p14="http://schemas.microsoft.com/office/powerpoint/2010/main" val="464417850"/>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519113" y="660799"/>
            <a:ext cx="11059677" cy="609398"/>
          </a:xfrm>
        </p:spPr>
        <p:txBody>
          <a:bodyPr/>
          <a:lstStyle/>
          <a:p>
            <a:pPr>
              <a:defRPr/>
            </a:pPr>
            <a:r>
              <a:rPr lang="en-US" dirty="0" smtClean="0"/>
              <a:t>Template Syntax</a:t>
            </a:r>
          </a:p>
        </p:txBody>
      </p:sp>
      <p:sp>
        <p:nvSpPr>
          <p:cNvPr id="11267" name="Rectangle 2"/>
          <p:cNvSpPr>
            <a:spLocks/>
          </p:cNvSpPr>
          <p:nvPr/>
        </p:nvSpPr>
        <p:spPr bwMode="auto">
          <a:xfrm>
            <a:off x="1309347" y="1600200"/>
            <a:ext cx="11807924" cy="495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400" dirty="0">
                <a:solidFill>
                  <a:prstClr val="black"/>
                </a:solidFill>
                <a:latin typeface="Courier New" charset="0"/>
                <a:cs typeface="Courier New" charset="0"/>
                <a:sym typeface="Courier New" charset="0"/>
              </a:rPr>
              <a:t>&lt;script id="</a:t>
            </a:r>
            <a:r>
              <a:rPr lang="en-US" sz="2400" dirty="0" err="1">
                <a:solidFill>
                  <a:prstClr val="black"/>
                </a:solidFill>
                <a:latin typeface="Courier New" charset="0"/>
                <a:cs typeface="Courier New" charset="0"/>
                <a:sym typeface="Courier New" charset="0"/>
              </a:rPr>
              <a:t>productsTemplate</a:t>
            </a:r>
            <a:r>
              <a:rPr lang="en-US" sz="2400" dirty="0">
                <a:solidFill>
                  <a:prstClr val="black"/>
                </a:solidFill>
                <a:latin typeface="Courier New" charset="0"/>
                <a:cs typeface="Courier New" charset="0"/>
                <a:sym typeface="Courier New" charset="0"/>
              </a:rPr>
              <a:t>" type="text/html"&gt;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&lt;div&gt;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a:t>
            </a:r>
            <a:r>
              <a:rPr lang="en-US" sz="2400" dirty="0" err="1">
                <a:solidFill>
                  <a:prstClr val="black"/>
                </a:solidFill>
                <a:latin typeface="Courier New" charset="0"/>
                <a:cs typeface="Courier New" charset="0"/>
                <a:sym typeface="Courier New" charset="0"/>
              </a:rPr>
              <a:t>img</a:t>
            </a:r>
            <a:r>
              <a:rPr lang="en-US" sz="2400" dirty="0">
                <a:solidFill>
                  <a:prstClr val="black"/>
                </a:solidFill>
                <a:latin typeface="Courier New" charset="0"/>
                <a:cs typeface="Courier New" charset="0"/>
                <a:sym typeface="Courier New" charset="0"/>
              </a:rPr>
              <a:t> </a:t>
            </a:r>
            <a:r>
              <a:rPr lang="en-US" sz="2400" dirty="0" err="1">
                <a:solidFill>
                  <a:prstClr val="black"/>
                </a:solidFill>
                <a:latin typeface="Courier New" charset="0"/>
                <a:cs typeface="Courier New" charset="0"/>
                <a:sym typeface="Courier New" charset="0"/>
              </a:rPr>
              <a:t>src</a:t>
            </a:r>
            <a:r>
              <a:rPr lang="en-US" sz="2400" dirty="0">
                <a:solidFill>
                  <a:prstClr val="black"/>
                </a:solidFill>
                <a:latin typeface="Courier New" charset="0"/>
                <a:cs typeface="Courier New" charset="0"/>
                <a:sym typeface="Courier New" charset="0"/>
              </a:rPr>
              <a:t>="Content/</a:t>
            </a:r>
            <a:r>
              <a:rPr lang="en-US" sz="2400" dirty="0" err="1">
                <a:solidFill>
                  <a:prstClr val="black"/>
                </a:solidFill>
                <a:latin typeface="Courier New" charset="0"/>
                <a:cs typeface="Courier New" charset="0"/>
                <a:sym typeface="Courier New" charset="0"/>
              </a:rPr>
              <a:t>ProductImages</a:t>
            </a:r>
            <a:r>
              <a:rPr lang="en-US" sz="2400" dirty="0">
                <a:solidFill>
                  <a:prstClr val="black"/>
                </a:solidFill>
                <a:latin typeface="Courier New" charset="0"/>
                <a:cs typeface="Courier New" charset="0"/>
                <a:sym typeface="Courier New" charset="0"/>
              </a:rPr>
              <a:t>/${Picture}" class="</a:t>
            </a:r>
            <a:r>
              <a:rPr lang="en-US" sz="2400" dirty="0" err="1">
                <a:solidFill>
                  <a:prstClr val="black"/>
                </a:solidFill>
                <a:latin typeface="Courier New" charset="0"/>
                <a:cs typeface="Courier New" charset="0"/>
                <a:sym typeface="Courier New" charset="0"/>
              </a:rPr>
              <a:t>productImage</a:t>
            </a:r>
            <a:r>
              <a:rPr lang="en-US" sz="2400" dirty="0">
                <a:solidFill>
                  <a:prstClr val="black"/>
                </a:solidFill>
                <a:latin typeface="Courier New" charset="0"/>
                <a:cs typeface="Courier New" charset="0"/>
                <a:sym typeface="Courier New" charset="0"/>
              </a:rPr>
              <a:t>" /&gt;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&lt;span class="</a:t>
            </a:r>
            <a:r>
              <a:rPr lang="en-US" sz="2400" dirty="0" err="1">
                <a:solidFill>
                  <a:prstClr val="black"/>
                </a:solidFill>
                <a:latin typeface="Courier New" charset="0"/>
                <a:cs typeface="Courier New" charset="0"/>
                <a:sym typeface="Courier New" charset="0"/>
              </a:rPr>
              <a:t>productName</a:t>
            </a:r>
            <a:r>
              <a:rPr lang="en-US" sz="2400" dirty="0">
                <a:solidFill>
                  <a:prstClr val="black"/>
                </a:solidFill>
                <a:latin typeface="Courier New" charset="0"/>
                <a:cs typeface="Courier New" charset="0"/>
                <a:sym typeface="Courier New" charset="0"/>
              </a:rPr>
              <a:t>"&gt;${Name}&lt;/span&gt; </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Price: ${</a:t>
            </a:r>
            <a:r>
              <a:rPr lang="en-US" sz="2400" dirty="0" err="1">
                <a:solidFill>
                  <a:prstClr val="black"/>
                </a:solidFill>
                <a:latin typeface="Courier New" charset="0"/>
                <a:cs typeface="Courier New" charset="0"/>
                <a:sym typeface="Courier New" charset="0"/>
              </a:rPr>
              <a:t>formatPrice</a:t>
            </a:r>
            <a:r>
              <a:rPr lang="en-US" sz="2400" dirty="0">
                <a:solidFill>
                  <a:prstClr val="black"/>
                </a:solidFill>
                <a:latin typeface="Courier New" charset="0"/>
                <a:cs typeface="Courier New" charset="0"/>
                <a:sym typeface="Courier New" charset="0"/>
              </a:rPr>
              <a:t>(Price)}</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a:t>
            </a:r>
            <a:r>
              <a:rPr lang="en-US" sz="2400" dirty="0" err="1">
                <a:solidFill>
                  <a:prstClr val="black"/>
                </a:solidFill>
                <a:latin typeface="Courier New" charset="0"/>
                <a:cs typeface="Courier New" charset="0"/>
                <a:sym typeface="Courier New" charset="0"/>
              </a:rPr>
              <a:t>img</a:t>
            </a:r>
            <a:r>
              <a:rPr lang="en-US" sz="2400" dirty="0">
                <a:solidFill>
                  <a:prstClr val="black"/>
                </a:solidFill>
                <a:latin typeface="Courier New" charset="0"/>
                <a:cs typeface="Courier New" charset="0"/>
                <a:sym typeface="Courier New" charset="0"/>
              </a:rPr>
              <a:t> data-</a:t>
            </a:r>
            <a:r>
              <a:rPr lang="en-US" sz="2400" dirty="0" err="1">
                <a:solidFill>
                  <a:prstClr val="black"/>
                </a:solidFill>
                <a:latin typeface="Courier New" charset="0"/>
                <a:cs typeface="Courier New" charset="0"/>
                <a:sym typeface="Courier New" charset="0"/>
              </a:rPr>
              <a:t>pk</a:t>
            </a:r>
            <a:r>
              <a:rPr lang="en-US" sz="2400" dirty="0">
                <a:solidFill>
                  <a:prstClr val="black"/>
                </a:solidFill>
                <a:latin typeface="Courier New" charset="0"/>
                <a:cs typeface="Courier New" charset="0"/>
                <a:sym typeface="Courier New" charset="0"/>
              </a:rPr>
              <a:t>="${Id}" </a:t>
            </a:r>
            <a:r>
              <a:rPr lang="en-US" sz="2400" dirty="0" err="1">
                <a:solidFill>
                  <a:prstClr val="black"/>
                </a:solidFill>
                <a:latin typeface="Courier New" charset="0"/>
                <a:cs typeface="Courier New" charset="0"/>
                <a:sym typeface="Courier New" charset="0"/>
              </a:rPr>
              <a:t>src</a:t>
            </a:r>
            <a:r>
              <a:rPr lang="en-US" sz="2400" dirty="0">
                <a:solidFill>
                  <a:prstClr val="black"/>
                </a:solidFill>
                <a:latin typeface="Courier New" charset="0"/>
                <a:cs typeface="Courier New" charset="0"/>
                <a:sym typeface="Courier New" charset="0"/>
              </a:rPr>
              <a:t>="Content/AddCart.png" </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alt="Add to Cart" class="</a:t>
            </a:r>
            <a:r>
              <a:rPr lang="en-US" sz="2400" dirty="0" err="1">
                <a:solidFill>
                  <a:prstClr val="black"/>
                </a:solidFill>
                <a:latin typeface="Courier New" charset="0"/>
                <a:cs typeface="Courier New" charset="0"/>
                <a:sym typeface="Courier New" charset="0"/>
              </a:rPr>
              <a:t>addCart</a:t>
            </a:r>
            <a:r>
              <a:rPr lang="en-US" sz="2400" dirty="0">
                <a:solidFill>
                  <a:prstClr val="black"/>
                </a:solidFill>
                <a:latin typeface="Courier New" charset="0"/>
                <a:cs typeface="Courier New" charset="0"/>
                <a:sym typeface="Courier New" charset="0"/>
              </a:rPr>
              <a:t>" /&gt;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&lt;/div&gt;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&lt;/script&gt;</a:t>
            </a:r>
          </a:p>
        </p:txBody>
      </p:sp>
    </p:spTree>
    <p:extLst>
      <p:ext uri="{BB962C8B-B14F-4D97-AF65-F5344CB8AC3E}">
        <p14:creationId xmlns:p14="http://schemas.microsoft.com/office/powerpoint/2010/main" val="262942930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684213" y="660799"/>
            <a:ext cx="10894578" cy="609398"/>
          </a:xfrm>
        </p:spPr>
        <p:txBody>
          <a:bodyPr/>
          <a:lstStyle/>
          <a:p>
            <a:pPr>
              <a:defRPr/>
            </a:pPr>
            <a:r>
              <a:rPr lang="en-US" dirty="0" smtClean="0"/>
              <a:t>.render()</a:t>
            </a:r>
          </a:p>
        </p:txBody>
      </p:sp>
      <p:sp>
        <p:nvSpPr>
          <p:cNvPr id="12291" name="Rectangle 2"/>
          <p:cNvSpPr>
            <a:spLocks/>
          </p:cNvSpPr>
          <p:nvPr/>
        </p:nvSpPr>
        <p:spPr bwMode="auto">
          <a:xfrm>
            <a:off x="944276" y="1999135"/>
            <a:ext cx="11093736"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dirty="0">
                <a:solidFill>
                  <a:prstClr val="black"/>
                </a:solidFill>
                <a:latin typeface="Courier New" charset="0"/>
                <a:cs typeface="Courier New" charset="0"/>
                <a:sym typeface="Courier New" charset="0"/>
              </a:rPr>
              <a:t>&lt;script id=“</a:t>
            </a:r>
            <a:r>
              <a:rPr lang="en-US" sz="2000" dirty="0" err="1">
                <a:solidFill>
                  <a:prstClr val="black"/>
                </a:solidFill>
                <a:latin typeface="Courier New" charset="0"/>
                <a:cs typeface="Courier New" charset="0"/>
                <a:sym typeface="Courier New" charset="0"/>
              </a:rPr>
              <a:t>myTemplate</a:t>
            </a:r>
            <a:r>
              <a:rPr lang="en-US" sz="2000" dirty="0">
                <a:solidFill>
                  <a:prstClr val="black"/>
                </a:solidFill>
                <a:latin typeface="Courier New" charset="0"/>
                <a:cs typeface="Courier New" charset="0"/>
                <a:sym typeface="Courier New" charset="0"/>
              </a:rPr>
              <a:t>" type="text/html"&gt;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&lt;li&gt;${ </a:t>
            </a:r>
            <a:r>
              <a:rPr lang="en-US" sz="2000" dirty="0" err="1">
                <a:solidFill>
                  <a:prstClr val="black"/>
                </a:solidFill>
                <a:latin typeface="Courier New" charset="0"/>
                <a:ea typeface="Monaco" charset="0"/>
                <a:cs typeface="Monaco" charset="0"/>
                <a:sym typeface="Courier New" charset="0"/>
              </a:rPr>
              <a:t>dataItem</a:t>
            </a:r>
            <a:r>
              <a:rPr lang="en-US" sz="2000" dirty="0">
                <a:solidFill>
                  <a:prstClr val="black"/>
                </a:solidFill>
                <a:latin typeface="Courier New" charset="0"/>
                <a:ea typeface="Monaco" charset="0"/>
                <a:cs typeface="Monaco" charset="0"/>
                <a:sym typeface="Courier New" charset="0"/>
              </a:rPr>
              <a:t> }&lt;/li&gt;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cs typeface="Courier New" charset="0"/>
                <a:sym typeface="Courier New" charset="0"/>
              </a:rPr>
              <a:t>&lt;/script&gt;</a:t>
            </a:r>
          </a:p>
        </p:txBody>
      </p:sp>
      <p:sp>
        <p:nvSpPr>
          <p:cNvPr id="12292" name="Rectangle 3"/>
          <p:cNvSpPr>
            <a:spLocks/>
          </p:cNvSpPr>
          <p:nvPr/>
        </p:nvSpPr>
        <p:spPr bwMode="auto">
          <a:xfrm>
            <a:off x="944277" y="3675684"/>
            <a:ext cx="8951168"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a:solidFill>
                  <a:prstClr val="black"/>
                </a:solidFill>
                <a:latin typeface="Courier New" charset="0"/>
                <a:cs typeface="Courier New" charset="0"/>
                <a:sym typeface="Courier New" charset="0"/>
              </a:rPr>
              <a:t>$("#myTemplate")</a:t>
            </a:r>
            <a:endParaRPr lang="en-US" sz="1700">
              <a:solidFill>
                <a:prstClr val="black"/>
              </a:solidFill>
              <a:latin typeface="Lucida Grande" charset="0"/>
              <a:ea typeface="Lucida Grande" charset="0"/>
              <a:cs typeface="Lucida Grande" charset="0"/>
              <a:sym typeface="Lucida Grande" charset="0"/>
            </a:endParaRPr>
          </a:p>
          <a:p>
            <a:pPr algn="l"/>
            <a:r>
              <a:rPr lang="en-US" sz="2000">
                <a:solidFill>
                  <a:prstClr val="black"/>
                </a:solidFill>
                <a:latin typeface="Courier New" charset="0"/>
                <a:ea typeface="Monaco" charset="0"/>
                <a:cs typeface="Monaco" charset="0"/>
                <a:sym typeface="Courier New" charset="0"/>
              </a:rPr>
              <a:t>	.</a:t>
            </a:r>
            <a:r>
              <a:rPr lang="en-US" sz="2000">
                <a:solidFill>
                  <a:prstClr val="black"/>
                </a:solidFill>
                <a:latin typeface="Courier New Bold" charset="0"/>
                <a:cs typeface="Courier New Bold" charset="0"/>
                <a:sym typeface="Courier New Bold" charset="0"/>
              </a:rPr>
              <a:t>render</a:t>
            </a:r>
            <a:r>
              <a:rPr lang="en-US" sz="2000">
                <a:solidFill>
                  <a:prstClr val="black"/>
                </a:solidFill>
                <a:latin typeface="Courier New" charset="0"/>
                <a:cs typeface="Courier New" charset="0"/>
                <a:sym typeface="Courier New" charset="0"/>
              </a:rPr>
              <a:t>( dataObject )</a:t>
            </a:r>
            <a:endParaRPr lang="en-US" sz="1700">
              <a:solidFill>
                <a:prstClr val="black"/>
              </a:solidFill>
              <a:latin typeface="Lucida Grande" charset="0"/>
              <a:ea typeface="Lucida Grande" charset="0"/>
              <a:cs typeface="Lucida Grande" charset="0"/>
              <a:sym typeface="Lucida Grande" charset="0"/>
            </a:endParaRPr>
          </a:p>
          <a:p>
            <a:pPr algn="l"/>
            <a:r>
              <a:rPr lang="en-US" sz="2000">
                <a:solidFill>
                  <a:prstClr val="black"/>
                </a:solidFill>
                <a:latin typeface="Courier New" charset="0"/>
                <a:ea typeface="Monaco" charset="0"/>
                <a:cs typeface="Monaco" charset="0"/>
                <a:sym typeface="Courier New" charset="0"/>
              </a:rPr>
              <a:t>	.appendTo("ul");</a:t>
            </a:r>
          </a:p>
        </p:txBody>
      </p:sp>
      <p:sp>
        <p:nvSpPr>
          <p:cNvPr id="12293" name="Rectangle 4"/>
          <p:cNvSpPr>
            <a:spLocks/>
          </p:cNvSpPr>
          <p:nvPr/>
        </p:nvSpPr>
        <p:spPr bwMode="auto">
          <a:xfrm>
            <a:off x="944276" y="5179220"/>
            <a:ext cx="11093736"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a:solidFill>
                  <a:prstClr val="black"/>
                </a:solidFill>
                <a:latin typeface="Courier New" charset="0"/>
                <a:cs typeface="Courier New" charset="0"/>
                <a:sym typeface="Courier New" charset="0"/>
              </a:rPr>
              <a:t>&lt;ul&gt;</a:t>
            </a:r>
            <a:endParaRPr lang="en-US" sz="1700">
              <a:solidFill>
                <a:prstClr val="black"/>
              </a:solidFill>
              <a:latin typeface="Lucida Grande" charset="0"/>
              <a:ea typeface="Lucida Grande" charset="0"/>
              <a:cs typeface="Lucida Grande" charset="0"/>
              <a:sym typeface="Lucida Grande" charset="0"/>
            </a:endParaRPr>
          </a:p>
          <a:p>
            <a:pPr algn="l"/>
            <a:r>
              <a:rPr lang="en-US" sz="2000">
                <a:solidFill>
                  <a:prstClr val="black"/>
                </a:solidFill>
                <a:latin typeface="Courier New" charset="0"/>
                <a:ea typeface="Monaco" charset="0"/>
                <a:cs typeface="Monaco" charset="0"/>
                <a:sym typeface="Courier New" charset="0"/>
              </a:rPr>
              <a:t>	&lt;li&gt;foo&lt;/li&gt;</a:t>
            </a:r>
            <a:endParaRPr lang="en-US" sz="1700">
              <a:solidFill>
                <a:prstClr val="black"/>
              </a:solidFill>
              <a:latin typeface="Lucida Grande" charset="0"/>
              <a:ea typeface="Lucida Grande" charset="0"/>
              <a:cs typeface="Lucida Grande" charset="0"/>
              <a:sym typeface="Lucida Grande" charset="0"/>
            </a:endParaRPr>
          </a:p>
          <a:p>
            <a:pPr algn="l"/>
            <a:r>
              <a:rPr lang="en-US" sz="2000">
                <a:solidFill>
                  <a:prstClr val="black"/>
                </a:solidFill>
                <a:latin typeface="Courier New" charset="0"/>
                <a:cs typeface="Courier New" charset="0"/>
                <a:sym typeface="Courier New" charset="0"/>
              </a:rPr>
              <a:t>&lt;/ul&gt;</a:t>
            </a:r>
          </a:p>
        </p:txBody>
      </p:sp>
    </p:spTree>
    <p:extLst>
      <p:ext uri="{BB962C8B-B14F-4D97-AF65-F5344CB8AC3E}">
        <p14:creationId xmlns:p14="http://schemas.microsoft.com/office/powerpoint/2010/main" val="2273833348"/>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519113" y="660799"/>
            <a:ext cx="11059677" cy="609398"/>
          </a:xfrm>
        </p:spPr>
        <p:txBody>
          <a:bodyPr/>
          <a:lstStyle/>
          <a:p>
            <a:pPr>
              <a:defRPr/>
            </a:pPr>
            <a:r>
              <a:rPr lang="en-US" dirty="0" smtClean="0"/>
              <a:t>.render()</a:t>
            </a:r>
          </a:p>
        </p:txBody>
      </p:sp>
      <p:sp>
        <p:nvSpPr>
          <p:cNvPr id="13315" name="Rectangle 2"/>
          <p:cNvSpPr>
            <a:spLocks/>
          </p:cNvSpPr>
          <p:nvPr/>
        </p:nvSpPr>
        <p:spPr bwMode="auto">
          <a:xfrm>
            <a:off x="989012" y="1982392"/>
            <a:ext cx="11093736"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dirty="0">
                <a:solidFill>
                  <a:prstClr val="black"/>
                </a:solidFill>
                <a:latin typeface="Courier New" charset="0"/>
                <a:cs typeface="Courier New" charset="0"/>
                <a:sym typeface="Courier New" charset="0"/>
              </a:rPr>
              <a:t>&lt;script id=“</a:t>
            </a:r>
            <a:r>
              <a:rPr lang="en-US" sz="2000" dirty="0" err="1">
                <a:solidFill>
                  <a:prstClr val="black"/>
                </a:solidFill>
                <a:latin typeface="Courier New" charset="0"/>
                <a:cs typeface="Courier New" charset="0"/>
                <a:sym typeface="Courier New" charset="0"/>
              </a:rPr>
              <a:t>myTemplate</a:t>
            </a:r>
            <a:r>
              <a:rPr lang="en-US" sz="2000" dirty="0">
                <a:solidFill>
                  <a:prstClr val="black"/>
                </a:solidFill>
                <a:latin typeface="Courier New" charset="0"/>
                <a:cs typeface="Courier New" charset="0"/>
                <a:sym typeface="Courier New" charset="0"/>
              </a:rPr>
              <a:t>" type="text/html"&gt;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&lt;li&gt;${ </a:t>
            </a:r>
            <a:r>
              <a:rPr lang="en-US" sz="2000" dirty="0" err="1">
                <a:solidFill>
                  <a:prstClr val="black"/>
                </a:solidFill>
                <a:latin typeface="Courier New" charset="0"/>
                <a:ea typeface="Monaco" charset="0"/>
                <a:cs typeface="Monaco" charset="0"/>
                <a:sym typeface="Courier New" charset="0"/>
              </a:rPr>
              <a:t>dataItem</a:t>
            </a:r>
            <a:r>
              <a:rPr lang="en-US" sz="2000" dirty="0">
                <a:solidFill>
                  <a:prstClr val="black"/>
                </a:solidFill>
                <a:latin typeface="Courier New" charset="0"/>
                <a:ea typeface="Monaco" charset="0"/>
                <a:cs typeface="Monaco" charset="0"/>
                <a:sym typeface="Courier New" charset="0"/>
              </a:rPr>
              <a:t> }&lt;/li&gt;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cs typeface="Courier New" charset="0"/>
                <a:sym typeface="Courier New" charset="0"/>
              </a:rPr>
              <a:t>&lt;/script&gt;</a:t>
            </a:r>
          </a:p>
        </p:txBody>
      </p:sp>
      <p:sp>
        <p:nvSpPr>
          <p:cNvPr id="13316" name="Rectangle 3"/>
          <p:cNvSpPr>
            <a:spLocks/>
          </p:cNvSpPr>
          <p:nvPr/>
        </p:nvSpPr>
        <p:spPr bwMode="auto">
          <a:xfrm>
            <a:off x="989013" y="3661174"/>
            <a:ext cx="8951168"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dirty="0">
                <a:solidFill>
                  <a:prstClr val="black"/>
                </a:solidFill>
                <a:latin typeface="Courier New" charset="0"/>
                <a:cs typeface="Courier New" charset="0"/>
                <a:sym typeface="Courier New" charset="0"/>
              </a:rPr>
              <a:t>$("#</a:t>
            </a:r>
            <a:r>
              <a:rPr lang="en-US" sz="2000" dirty="0" err="1">
                <a:solidFill>
                  <a:prstClr val="black"/>
                </a:solidFill>
                <a:latin typeface="Courier New" charset="0"/>
                <a:cs typeface="Courier New" charset="0"/>
                <a:sym typeface="Courier New" charset="0"/>
              </a:rPr>
              <a:t>myTemplate</a:t>
            </a:r>
            <a:r>
              <a:rPr lang="en-US" sz="2000" dirty="0">
                <a:solidFill>
                  <a:prstClr val="black"/>
                </a:solidFill>
                <a:latin typeface="Courier New" charset="0"/>
                <a:cs typeface="Courier New" charset="0"/>
                <a:sym typeface="Courier New" charset="0"/>
              </a:rPr>
              <a: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a:t>
            </a:r>
            <a:r>
              <a:rPr lang="en-US" sz="2000" dirty="0">
                <a:solidFill>
                  <a:prstClr val="black"/>
                </a:solidFill>
                <a:latin typeface="Courier New Bold" charset="0"/>
                <a:cs typeface="Courier New Bold" charset="0"/>
                <a:sym typeface="Courier New Bold" charset="0"/>
              </a:rPr>
              <a:t>render</a:t>
            </a:r>
            <a:r>
              <a:rPr lang="en-US" sz="2000" dirty="0">
                <a:solidFill>
                  <a:prstClr val="black"/>
                </a:solidFill>
                <a:latin typeface="Courier New" charset="0"/>
                <a:cs typeface="Courier New" charset="0"/>
                <a:sym typeface="Courier New" charset="0"/>
              </a:rPr>
              <a:t>( </a:t>
            </a:r>
            <a:r>
              <a:rPr lang="en-US" sz="2000" dirty="0" err="1">
                <a:solidFill>
                  <a:prstClr val="black"/>
                </a:solidFill>
                <a:latin typeface="Courier New" charset="0"/>
                <a:cs typeface="Courier New" charset="0"/>
                <a:sym typeface="Courier New" charset="0"/>
              </a:rPr>
              <a:t>arrayOfDataObjects</a:t>
            </a:r>
            <a:r>
              <a:rPr lang="en-US" sz="2000" dirty="0">
                <a:solidFill>
                  <a:prstClr val="black"/>
                </a:solidFill>
                <a:latin typeface="Courier New" charset="0"/>
                <a:cs typeface="Courier New" charset="0"/>
                <a:sym typeface="Courier New" charset="0"/>
              </a:rPr>
              <a:t> )</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a:t>
            </a:r>
            <a:r>
              <a:rPr lang="en-US" sz="2000" dirty="0" err="1">
                <a:solidFill>
                  <a:prstClr val="black"/>
                </a:solidFill>
                <a:latin typeface="Courier New" charset="0"/>
                <a:ea typeface="Monaco" charset="0"/>
                <a:cs typeface="Monaco" charset="0"/>
                <a:sym typeface="Courier New" charset="0"/>
              </a:rPr>
              <a:t>appendTo</a:t>
            </a:r>
            <a:r>
              <a:rPr lang="en-US" sz="2000" dirty="0">
                <a:solidFill>
                  <a:prstClr val="black"/>
                </a:solidFill>
                <a:latin typeface="Courier New" charset="0"/>
                <a:ea typeface="Monaco" charset="0"/>
                <a:cs typeface="Monaco" charset="0"/>
                <a:sym typeface="Courier New" charset="0"/>
              </a:rPr>
              <a:t>("</a:t>
            </a:r>
            <a:r>
              <a:rPr lang="en-US" sz="2000" dirty="0" err="1">
                <a:solidFill>
                  <a:prstClr val="black"/>
                </a:solidFill>
                <a:latin typeface="Courier New" charset="0"/>
                <a:ea typeface="Monaco" charset="0"/>
                <a:cs typeface="Monaco" charset="0"/>
                <a:sym typeface="Courier New" charset="0"/>
              </a:rPr>
              <a:t>ul</a:t>
            </a:r>
            <a:r>
              <a:rPr lang="en-US" sz="2000" dirty="0">
                <a:solidFill>
                  <a:prstClr val="black"/>
                </a:solidFill>
                <a:latin typeface="Courier New" charset="0"/>
                <a:ea typeface="Monaco" charset="0"/>
                <a:cs typeface="Monaco" charset="0"/>
                <a:sym typeface="Courier New" charset="0"/>
              </a:rPr>
              <a:t>");</a:t>
            </a:r>
          </a:p>
        </p:txBody>
      </p:sp>
      <p:sp>
        <p:nvSpPr>
          <p:cNvPr id="13317" name="Rectangle 4"/>
          <p:cNvSpPr>
            <a:spLocks/>
          </p:cNvSpPr>
          <p:nvPr/>
        </p:nvSpPr>
        <p:spPr bwMode="auto">
          <a:xfrm>
            <a:off x="989012" y="5162478"/>
            <a:ext cx="11093736" cy="116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dirty="0">
                <a:solidFill>
                  <a:prstClr val="black"/>
                </a:solidFill>
                <a:latin typeface="Courier New" charset="0"/>
                <a:cs typeface="Courier New" charset="0"/>
                <a:sym typeface="Courier New" charset="0"/>
              </a:rPr>
              <a:t>&lt;</a:t>
            </a:r>
            <a:r>
              <a:rPr lang="en-US" sz="2000" dirty="0" err="1">
                <a:solidFill>
                  <a:prstClr val="black"/>
                </a:solidFill>
                <a:latin typeface="Courier New" charset="0"/>
                <a:cs typeface="Courier New" charset="0"/>
                <a:sym typeface="Courier New" charset="0"/>
              </a:rPr>
              <a:t>ul</a:t>
            </a:r>
            <a:r>
              <a:rPr lang="en-US" sz="2000" dirty="0">
                <a:solidFill>
                  <a:prstClr val="black"/>
                </a:solidFill>
                <a:latin typeface="Courier New" charset="0"/>
                <a:cs typeface="Courier New" charset="0"/>
                <a:sym typeface="Courier New" charset="0"/>
              </a:rPr>
              <a:t>&gt;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&lt;li&gt;foo_0&lt;/li&gt;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&lt;li&gt;foo_1&lt;/li&gt;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cs typeface="Courier New" charset="0"/>
                <a:sym typeface="Courier New" charset="0"/>
              </a:rPr>
              <a:t>&lt;/</a:t>
            </a:r>
            <a:r>
              <a:rPr lang="en-US" sz="2000" dirty="0" err="1">
                <a:solidFill>
                  <a:prstClr val="black"/>
                </a:solidFill>
                <a:latin typeface="Courier New" charset="0"/>
                <a:cs typeface="Courier New" charset="0"/>
                <a:sym typeface="Courier New" charset="0"/>
              </a:rPr>
              <a:t>ul</a:t>
            </a:r>
            <a:r>
              <a:rPr lang="en-US" sz="2000" dirty="0">
                <a:solidFill>
                  <a:prstClr val="black"/>
                </a:solidFill>
                <a:latin typeface="Courier New" charset="0"/>
                <a:cs typeface="Courier New" charset="0"/>
                <a:sym typeface="Courier New" charset="0"/>
              </a:rPr>
              <a:t>&gt;</a:t>
            </a:r>
          </a:p>
        </p:txBody>
      </p:sp>
    </p:spTree>
    <p:extLst>
      <p:ext uri="{BB962C8B-B14F-4D97-AF65-F5344CB8AC3E}">
        <p14:creationId xmlns:p14="http://schemas.microsoft.com/office/powerpoint/2010/main" val="272024067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324868">
            <a:off x="955680" y="3004111"/>
            <a:ext cx="3122709" cy="1107996"/>
          </a:xfrm>
        </p:spPr>
        <p:txBody>
          <a:bodyPr/>
          <a:lstStyle/>
          <a:p>
            <a:r>
              <a:rPr lang="en-US" sz="8000" dirty="0" smtClean="0">
                <a:solidFill>
                  <a:srgbClr val="FF0000"/>
                </a:solidFill>
              </a:rPr>
              <a:t>Why??</a:t>
            </a:r>
            <a:endParaRPr lang="en-US" sz="8000" dirty="0">
              <a:solidFill>
                <a:srgbClr val="FF0000"/>
              </a:solidFill>
            </a:endParaRPr>
          </a:p>
        </p:txBody>
      </p:sp>
      <p:pic>
        <p:nvPicPr>
          <p:cNvPr id="8194" name="Picture 2" descr="C:\Users\csell\AppData\Local\Microsoft\Windows\Temporary Internet Files\Content.IE5\QOVYR7HA\MP90042222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036" y="228600"/>
            <a:ext cx="4311976" cy="64648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76229"/>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jQuery</a:t>
            </a:r>
            <a:r>
              <a:rPr lang="en-US" dirty="0" smtClean="0"/>
              <a:t> </a:t>
            </a:r>
            <a:r>
              <a:rPr lang="en-US" dirty="0" err="1" smtClean="0"/>
              <a:t>Templating</a:t>
            </a:r>
            <a:endParaRPr lang="en-US" dirty="0"/>
          </a:p>
        </p:txBody>
      </p:sp>
      <p:sp>
        <p:nvSpPr>
          <p:cNvPr id="5" name="Text Placeholder 4"/>
          <p:cNvSpPr>
            <a:spLocks noGrp="1"/>
          </p:cNvSpPr>
          <p:nvPr>
            <p:ph type="body" idx="1"/>
          </p:nvPr>
        </p:nvSpPr>
        <p:spPr/>
        <p:txBody>
          <a:bodyPr/>
          <a:lstStyle/>
          <a:p>
            <a:r>
              <a:rPr lang="en-US" dirty="0" smtClean="0"/>
              <a:t>Demonstration</a:t>
            </a:r>
            <a:endParaRPr lang="en-US" dirty="0"/>
          </a:p>
        </p:txBody>
      </p:sp>
    </p:spTree>
    <p:extLst>
      <p:ext uri="{BB962C8B-B14F-4D97-AF65-F5344CB8AC3E}">
        <p14:creationId xmlns:p14="http://schemas.microsoft.com/office/powerpoint/2010/main" val="7240101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447799"/>
            <a:ext cx="11149013" cy="4191001"/>
          </a:xfrm>
        </p:spPr>
        <p:txBody>
          <a:bodyPr anchor="ctr">
            <a:normAutofit lnSpcReduction="10000"/>
          </a:bodyPr>
          <a:lstStyle/>
          <a:p>
            <a:pPr marL="0" indent="0">
              <a:buNone/>
            </a:pPr>
            <a:r>
              <a:rPr lang="en-US" dirty="0" smtClean="0">
                <a:latin typeface="Consolas" pitchFamily="49" charset="0"/>
                <a:cs typeface="Consolas" pitchFamily="49" charset="0"/>
              </a:rPr>
              <a:t>$.</a:t>
            </a:r>
            <a:r>
              <a:rPr lang="en-US" dirty="0" err="1" smtClean="0">
                <a:latin typeface="Consolas" pitchFamily="49" charset="0"/>
                <a:cs typeface="Consolas" pitchFamily="49" charset="0"/>
              </a:rPr>
              <a:t>fn.disable</a:t>
            </a:r>
            <a:r>
              <a:rPr lang="en-US" dirty="0" smtClean="0">
                <a:latin typeface="Consolas" pitchFamily="49" charset="0"/>
                <a:cs typeface="Consolas" pitchFamily="49" charset="0"/>
              </a:rPr>
              <a:t> = function() {</a:t>
            </a:r>
          </a:p>
          <a:p>
            <a:pPr marL="0" indent="0">
              <a:buNone/>
            </a:pPr>
            <a:r>
              <a:rPr lang="en-US" dirty="0" smtClean="0">
                <a:latin typeface="Consolas" pitchFamily="49" charset="0"/>
                <a:cs typeface="Consolas" pitchFamily="49" charset="0"/>
              </a:rPr>
              <a:t>	return </a:t>
            </a:r>
            <a:r>
              <a:rPr lang="en-US" dirty="0" err="1" smtClean="0">
                <a:latin typeface="Consolas" pitchFamily="49" charset="0"/>
                <a:cs typeface="Consolas" pitchFamily="49" charset="0"/>
              </a:rPr>
              <a:t>this.each</a:t>
            </a:r>
            <a:r>
              <a:rPr lang="en-US" dirty="0" smtClean="0">
                <a:latin typeface="Consolas" pitchFamily="49" charset="0"/>
                <a:cs typeface="Consolas" pitchFamily="49" charset="0"/>
              </a:rPr>
              <a:t>(function() {</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if (</a:t>
            </a:r>
            <a:r>
              <a:rPr lang="en-US" dirty="0" err="1" smtClean="0">
                <a:latin typeface="Consolas" pitchFamily="49" charset="0"/>
                <a:cs typeface="Consolas" pitchFamily="49" charset="0"/>
              </a:rPr>
              <a:t>this.disabled</a:t>
            </a:r>
            <a:r>
              <a:rPr lang="en-US" dirty="0" smtClean="0">
                <a:latin typeface="Consolas" pitchFamily="49" charset="0"/>
                <a:cs typeface="Consolas" pitchFamily="49" charset="0"/>
              </a:rPr>
              <a:t> === null)</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this.disabled</a:t>
            </a:r>
            <a:r>
              <a:rPr lang="en-US" dirty="0" smtClean="0">
                <a:latin typeface="Consolas" pitchFamily="49" charset="0"/>
                <a:cs typeface="Consolas" pitchFamily="49" charset="0"/>
              </a:rPr>
              <a:t> = true;</a:t>
            </a:r>
          </a:p>
          <a:p>
            <a:pPr marL="0" indent="0">
              <a:buNone/>
            </a:pP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endParaRPr lang="en-US" dirty="0">
              <a:latin typeface="Consolas" pitchFamily="49" charset="0"/>
              <a:cs typeface="Consolas" pitchFamily="49" charset="0"/>
            </a:endParaRPr>
          </a:p>
          <a:p>
            <a:pPr marL="0" indent="0">
              <a:buNone/>
            </a:pPr>
            <a:r>
              <a:rPr lang="en-US" dirty="0" smtClean="0">
                <a:latin typeface="Consolas" pitchFamily="49" charset="0"/>
                <a:cs typeface="Consolas" pitchFamily="49" charset="0"/>
              </a:rPr>
              <a:t>$(“#</a:t>
            </a:r>
            <a:r>
              <a:rPr lang="en-US" dirty="0" err="1" smtClean="0">
                <a:latin typeface="Consolas" pitchFamily="49" charset="0"/>
                <a:cs typeface="Consolas" pitchFamily="49" charset="0"/>
              </a:rPr>
              <a:t>myButton</a:t>
            </a:r>
            <a:r>
              <a:rPr lang="en-US" dirty="0" smtClean="0">
                <a:latin typeface="Consolas" pitchFamily="49" charset="0"/>
                <a:cs typeface="Consolas" pitchFamily="49" charset="0"/>
              </a:rPr>
              <a:t>”).disable();</a:t>
            </a:r>
          </a:p>
        </p:txBody>
      </p:sp>
      <p:sp>
        <p:nvSpPr>
          <p:cNvPr id="2" name="Title 1"/>
          <p:cNvSpPr>
            <a:spLocks noGrp="1"/>
          </p:cNvSpPr>
          <p:nvPr>
            <p:ph type="title"/>
          </p:nvPr>
        </p:nvSpPr>
        <p:spPr/>
        <p:txBody>
          <a:bodyPr/>
          <a:lstStyle/>
          <a:p>
            <a:r>
              <a:rPr lang="en-US" dirty="0" smtClean="0"/>
              <a:t>Extending</a:t>
            </a:r>
            <a:r>
              <a:rPr lang="en-US" baseline="0" dirty="0" smtClean="0"/>
              <a:t> </a:t>
            </a:r>
            <a:r>
              <a:rPr lang="en-US" baseline="0" dirty="0" err="1" smtClean="0"/>
              <a:t>jQuery</a:t>
            </a:r>
            <a:r>
              <a:rPr lang="en-US" baseline="0" dirty="0" smtClean="0"/>
              <a:t> Yourself</a:t>
            </a:r>
            <a:endParaRPr lang="en-US" dirty="0"/>
          </a:p>
        </p:txBody>
      </p:sp>
    </p:spTree>
    <p:extLst>
      <p:ext uri="{BB962C8B-B14F-4D97-AF65-F5344CB8AC3E}">
        <p14:creationId xmlns:p14="http://schemas.microsoft.com/office/powerpoint/2010/main" val="3416935001"/>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447799"/>
            <a:ext cx="11149013" cy="4724401"/>
          </a:xfrm>
        </p:spPr>
        <p:txBody>
          <a:bodyPr anchor="ctr">
            <a:normAutofit/>
          </a:bodyPr>
          <a:lstStyle/>
          <a:p>
            <a:pPr marL="0" indent="0">
              <a:buNone/>
            </a:pPr>
            <a:r>
              <a:rPr lang="en-US" sz="4000" dirty="0">
                <a:latin typeface="Consolas" pitchFamily="49" charset="0"/>
                <a:cs typeface="Consolas" pitchFamily="49" charset="0"/>
              </a:rPr>
              <a:t>$('</a:t>
            </a:r>
            <a:r>
              <a:rPr lang="en-US" sz="4000" dirty="0" err="1">
                <a:latin typeface="Consolas" pitchFamily="49" charset="0"/>
                <a:cs typeface="Consolas" pitchFamily="49" charset="0"/>
              </a:rPr>
              <a:t>ul:last</a:t>
            </a:r>
            <a:r>
              <a:rPr lang="en-US" sz="4000" dirty="0">
                <a:latin typeface="Consolas" pitchFamily="49" charset="0"/>
                <a:cs typeface="Consolas" pitchFamily="49" charset="0"/>
              </a:rPr>
              <a:t> </a:t>
            </a:r>
            <a:r>
              <a:rPr lang="en-US" sz="4000" dirty="0" err="1">
                <a:latin typeface="Consolas" pitchFamily="49" charset="0"/>
                <a:cs typeface="Consolas" pitchFamily="49" charset="0"/>
              </a:rPr>
              <a:t>li.active</a:t>
            </a:r>
            <a:r>
              <a:rPr lang="en-US" sz="4000" dirty="0">
                <a:latin typeface="Consolas" pitchFamily="49" charset="0"/>
                <a:cs typeface="Consolas" pitchFamily="49" charset="0"/>
              </a:rPr>
              <a:t>').</a:t>
            </a:r>
            <a:r>
              <a:rPr lang="en-US" sz="4000" dirty="0" err="1">
                <a:latin typeface="Consolas" pitchFamily="49" charset="0"/>
                <a:cs typeface="Consolas" pitchFamily="49" charset="0"/>
              </a:rPr>
              <a:t>qtip</a:t>
            </a:r>
            <a:r>
              <a:rPr lang="en-US" sz="4000" dirty="0">
                <a:latin typeface="Consolas" pitchFamily="49" charset="0"/>
                <a:cs typeface="Consolas" pitchFamily="49" charset="0"/>
              </a:rPr>
              <a:t>({ </a:t>
            </a:r>
          </a:p>
          <a:p>
            <a:pPr marL="0" indent="0">
              <a:buNone/>
            </a:pPr>
            <a:r>
              <a:rPr lang="en-US" sz="4000" dirty="0">
                <a:latin typeface="Consolas" pitchFamily="49" charset="0"/>
                <a:cs typeface="Consolas" pitchFamily="49" charset="0"/>
              </a:rPr>
              <a:t>	content: 'active list element', 	show: '</a:t>
            </a:r>
            <a:r>
              <a:rPr lang="en-US" sz="4000" dirty="0" err="1">
                <a:latin typeface="Consolas" pitchFamily="49" charset="0"/>
                <a:cs typeface="Consolas" pitchFamily="49" charset="0"/>
              </a:rPr>
              <a:t>mouseover</a:t>
            </a:r>
            <a:r>
              <a:rPr lang="en-US" sz="4000" dirty="0">
                <a:latin typeface="Consolas" pitchFamily="49" charset="0"/>
                <a:cs typeface="Consolas" pitchFamily="49" charset="0"/>
              </a:rPr>
              <a:t>', </a:t>
            </a:r>
          </a:p>
          <a:p>
            <a:pPr marL="0" indent="0">
              <a:buNone/>
            </a:pPr>
            <a:r>
              <a:rPr lang="en-US" sz="4000" dirty="0">
                <a:latin typeface="Consolas" pitchFamily="49" charset="0"/>
                <a:cs typeface="Consolas" pitchFamily="49" charset="0"/>
              </a:rPr>
              <a:t>	hide: '</a:t>
            </a:r>
            <a:r>
              <a:rPr lang="en-US" sz="4000" dirty="0" err="1">
                <a:latin typeface="Consolas" pitchFamily="49" charset="0"/>
                <a:cs typeface="Consolas" pitchFamily="49" charset="0"/>
              </a:rPr>
              <a:t>mouseout</a:t>
            </a:r>
            <a:r>
              <a:rPr lang="en-US" sz="4000" dirty="0">
                <a:latin typeface="Consolas" pitchFamily="49" charset="0"/>
                <a:cs typeface="Consolas" pitchFamily="49" charset="0"/>
              </a:rPr>
              <a:t>' </a:t>
            </a:r>
          </a:p>
          <a:p>
            <a:pPr marL="0" indent="0">
              <a:buNone/>
            </a:pPr>
            <a:r>
              <a:rPr lang="en-US" sz="4000" dirty="0">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Extending</a:t>
            </a:r>
            <a:r>
              <a:rPr lang="en-US" baseline="0" dirty="0" smtClean="0"/>
              <a:t> </a:t>
            </a:r>
            <a:r>
              <a:rPr lang="en-US" baseline="0" dirty="0" err="1" smtClean="0"/>
              <a:t>jQuery</a:t>
            </a:r>
            <a:r>
              <a:rPr lang="en-US" baseline="0" dirty="0" smtClean="0"/>
              <a:t> With Plugins</a:t>
            </a:r>
            <a:endParaRPr lang="en-US" dirty="0"/>
          </a:p>
        </p:txBody>
      </p:sp>
    </p:spTree>
    <p:extLst>
      <p:ext uri="{BB962C8B-B14F-4D97-AF65-F5344CB8AC3E}">
        <p14:creationId xmlns:p14="http://schemas.microsoft.com/office/powerpoint/2010/main" val="891417529"/>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idx="1"/>
          </p:nvPr>
        </p:nvSpPr>
        <p:spPr>
          <a:xfrm>
            <a:off x="519112" y="1447799"/>
            <a:ext cx="11149013" cy="4572001"/>
          </a:xfrm>
        </p:spPr>
        <p:txBody>
          <a:bodyPr rtlCol="0">
            <a:normAutofit/>
          </a:bodyPr>
          <a:lstStyle/>
          <a:p>
            <a:pPr defTabSz="914259">
              <a:defRPr/>
            </a:pPr>
            <a:r>
              <a:rPr lang="en-US" b="1" dirty="0" smtClean="0"/>
              <a:t>Effects</a:t>
            </a:r>
          </a:p>
          <a:p>
            <a:pPr lvl="1" defTabSz="914259">
              <a:defRPr/>
            </a:pPr>
            <a:r>
              <a:rPr lang="en-US" dirty="0" err="1" smtClean="0"/>
              <a:t>Draggable</a:t>
            </a:r>
            <a:r>
              <a:rPr lang="en-US" dirty="0" smtClean="0"/>
              <a:t>, Droppable, Resizable, Selectable, Sortable</a:t>
            </a:r>
          </a:p>
          <a:p>
            <a:pPr defTabSz="914259">
              <a:defRPr/>
            </a:pPr>
            <a:r>
              <a:rPr lang="en-US" b="1" dirty="0" smtClean="0"/>
              <a:t>Interactions</a:t>
            </a:r>
          </a:p>
          <a:p>
            <a:pPr lvl="1" defTabSz="914259">
              <a:defRPr/>
            </a:pPr>
            <a:r>
              <a:rPr lang="en-US" dirty="0" smtClean="0"/>
              <a:t>Show &amp; Hide additions, Color Animation, </a:t>
            </a:r>
            <a:r>
              <a:rPr lang="en-US" dirty="0" err="1" smtClean="0"/>
              <a:t>Easings</a:t>
            </a:r>
            <a:endParaRPr lang="en-US" dirty="0" smtClean="0"/>
          </a:p>
          <a:p>
            <a:pPr defTabSz="914259">
              <a:defRPr/>
            </a:pPr>
            <a:r>
              <a:rPr lang="en-US" b="1" dirty="0" smtClean="0"/>
              <a:t>Widgets</a:t>
            </a:r>
          </a:p>
          <a:p>
            <a:pPr lvl="1" defTabSz="914259">
              <a:defRPr/>
            </a:pPr>
            <a:r>
              <a:rPr lang="en-US" dirty="0" err="1" smtClean="0"/>
              <a:t>Accordian</a:t>
            </a:r>
            <a:r>
              <a:rPr lang="en-US" dirty="0" smtClean="0"/>
              <a:t>, Autocomplete, Button, </a:t>
            </a:r>
            <a:r>
              <a:rPr lang="en-US" dirty="0" err="1" smtClean="0"/>
              <a:t>Datepicker</a:t>
            </a:r>
            <a:r>
              <a:rPr lang="en-US" dirty="0" smtClean="0"/>
              <a:t>, Dialog, </a:t>
            </a:r>
            <a:r>
              <a:rPr lang="en-US" dirty="0" err="1" smtClean="0"/>
              <a:t>Progressbar</a:t>
            </a:r>
            <a:r>
              <a:rPr lang="en-US" dirty="0" smtClean="0"/>
              <a:t>, Slider, Tabs</a:t>
            </a:r>
          </a:p>
        </p:txBody>
      </p:sp>
      <p:sp>
        <p:nvSpPr>
          <p:cNvPr id="55297" name="Rectangle 1"/>
          <p:cNvSpPr>
            <a:spLocks noGrp="1" noChangeArrowheads="1"/>
          </p:cNvSpPr>
          <p:nvPr>
            <p:ph type="title"/>
          </p:nvPr>
        </p:nvSpPr>
        <p:spPr/>
        <p:txBody>
          <a:bodyPr/>
          <a:lstStyle/>
          <a:p>
            <a:pPr defTabSz="914259">
              <a:defRPr/>
            </a:pPr>
            <a:r>
              <a:rPr lang="en-US" dirty="0" err="1" smtClean="0"/>
              <a:t>jQuery</a:t>
            </a:r>
            <a:r>
              <a:rPr lang="en-US" dirty="0" smtClean="0"/>
              <a:t> UI</a:t>
            </a:r>
          </a:p>
        </p:txBody>
      </p:sp>
    </p:spTree>
    <p:extLst>
      <p:ext uri="{BB962C8B-B14F-4D97-AF65-F5344CB8AC3E}">
        <p14:creationId xmlns:p14="http://schemas.microsoft.com/office/powerpoint/2010/main" val="2690040811"/>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idx="1"/>
          </p:nvPr>
        </p:nvSpPr>
        <p:spPr>
          <a:xfrm>
            <a:off x="519112" y="1447799"/>
            <a:ext cx="11149013" cy="4724401"/>
          </a:xfrm>
        </p:spPr>
        <p:txBody>
          <a:bodyPr rtlCol="0">
            <a:normAutofit/>
          </a:bodyPr>
          <a:lstStyle/>
          <a:p>
            <a:pPr marL="0" indent="0" defTabSz="914259">
              <a:buNone/>
              <a:defRPr/>
            </a:pPr>
            <a:r>
              <a:rPr lang="en-US" sz="3600" dirty="0"/>
              <a:t>Everything is </a:t>
            </a:r>
            <a:r>
              <a:rPr lang="en-US" sz="3600" dirty="0" err="1"/>
              <a:t>themeable</a:t>
            </a:r>
            <a:r>
              <a:rPr lang="en-US" sz="3600" dirty="0"/>
              <a:t>!</a:t>
            </a:r>
          </a:p>
          <a:p>
            <a:pPr marL="0" indent="0" defTabSz="914259">
              <a:buNone/>
              <a:defRPr/>
            </a:pPr>
            <a:endParaRPr lang="en-US" sz="3600" dirty="0"/>
          </a:p>
          <a:p>
            <a:pPr marL="0" indent="0" defTabSz="914259">
              <a:buNone/>
              <a:defRPr/>
            </a:pPr>
            <a:r>
              <a:rPr lang="en-US" sz="3600" dirty="0"/>
              <a:t>Adding most widgets is simple:</a:t>
            </a:r>
          </a:p>
          <a:p>
            <a:pPr marL="0" indent="0" defTabSz="914259">
              <a:buNone/>
              <a:defRPr/>
            </a:pPr>
            <a:r>
              <a:rPr lang="en-US" sz="3600" dirty="0"/>
              <a:t>	</a:t>
            </a:r>
          </a:p>
          <a:p>
            <a:pPr marL="0" indent="0" defTabSz="914259">
              <a:buNone/>
              <a:defRPr/>
            </a:pPr>
            <a:r>
              <a:rPr lang="en-US" sz="3600" dirty="0"/>
              <a:t>	</a:t>
            </a:r>
            <a:r>
              <a:rPr lang="en-US" sz="3600" dirty="0">
                <a:latin typeface="Consolas" pitchFamily="49" charset="0"/>
                <a:cs typeface="Consolas" pitchFamily="49" charset="0"/>
              </a:rPr>
              <a:t>$(‘</a:t>
            </a:r>
            <a:r>
              <a:rPr lang="en-US" sz="3600" dirty="0" err="1">
                <a:latin typeface="Consolas" pitchFamily="49" charset="0"/>
                <a:cs typeface="Consolas" pitchFamily="49" charset="0"/>
              </a:rPr>
              <a:t>input:text.date</a:t>
            </a:r>
            <a:r>
              <a:rPr lang="en-US" sz="3600" dirty="0">
                <a:latin typeface="Consolas" pitchFamily="49" charset="0"/>
                <a:cs typeface="Consolas" pitchFamily="49" charset="0"/>
              </a:rPr>
              <a:t>’).</a:t>
            </a:r>
            <a:r>
              <a:rPr lang="en-US" sz="3600" dirty="0" err="1">
                <a:latin typeface="Consolas" pitchFamily="49" charset="0"/>
                <a:cs typeface="Consolas" pitchFamily="49" charset="0"/>
              </a:rPr>
              <a:t>datepicker</a:t>
            </a:r>
            <a:r>
              <a:rPr lang="en-US" sz="3600" dirty="0">
                <a:latin typeface="Consolas" pitchFamily="49" charset="0"/>
                <a:cs typeface="Consolas" pitchFamily="49" charset="0"/>
              </a:rPr>
              <a:t>()</a:t>
            </a:r>
          </a:p>
        </p:txBody>
      </p:sp>
      <p:sp>
        <p:nvSpPr>
          <p:cNvPr id="57345" name="Rectangle 1"/>
          <p:cNvSpPr>
            <a:spLocks noGrp="1" noChangeArrowheads="1"/>
          </p:cNvSpPr>
          <p:nvPr>
            <p:ph type="title"/>
          </p:nvPr>
        </p:nvSpPr>
        <p:spPr/>
        <p:txBody>
          <a:bodyPr/>
          <a:lstStyle/>
          <a:p>
            <a:pPr defTabSz="914259">
              <a:defRPr/>
            </a:pPr>
            <a:r>
              <a:rPr lang="en-US" dirty="0" err="1" smtClean="0"/>
              <a:t>jQuery</a:t>
            </a:r>
            <a:r>
              <a:rPr lang="en-US" dirty="0" smtClean="0"/>
              <a:t> UI</a:t>
            </a:r>
          </a:p>
        </p:txBody>
      </p:sp>
    </p:spTree>
    <p:extLst>
      <p:ext uri="{BB962C8B-B14F-4D97-AF65-F5344CB8AC3E}">
        <p14:creationId xmlns:p14="http://schemas.microsoft.com/office/powerpoint/2010/main" val="3692675387"/>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title"/>
          </p:nvPr>
        </p:nvSpPr>
        <p:spPr>
          <a:xfrm>
            <a:off x="962668" y="4406803"/>
            <a:ext cx="10360203" cy="1361777"/>
          </a:xfrm>
        </p:spPr>
        <p:txBody>
          <a:bodyPr>
            <a:normAutofit/>
          </a:bodyPr>
          <a:lstStyle/>
          <a:p>
            <a:pPr eaLnBrk="1" hangingPunct="1">
              <a:defRPr/>
            </a:pPr>
            <a:r>
              <a:rPr lang="en-US" dirty="0" err="1" smtClean="0"/>
              <a:t>Jquery</a:t>
            </a:r>
            <a:r>
              <a:rPr lang="en-US" dirty="0" smtClean="0"/>
              <a:t> UI </a:t>
            </a:r>
            <a:r>
              <a:rPr lang="en-US" smtClean="0"/>
              <a:t>&amp; Plugins</a:t>
            </a:r>
            <a:endParaRPr lang="en-US" dirty="0" smtClean="0"/>
          </a:p>
        </p:txBody>
      </p:sp>
      <p:sp>
        <p:nvSpPr>
          <p:cNvPr id="2" name="Text Placeholder 1"/>
          <p:cNvSpPr>
            <a:spLocks noGrp="1"/>
          </p:cNvSpPr>
          <p:nvPr>
            <p:ph type="body" idx="1"/>
          </p:nvPr>
        </p:nvSpPr>
        <p:spPr>
          <a:xfrm>
            <a:off x="962668" y="4129802"/>
            <a:ext cx="10360203" cy="276999"/>
          </a:xfrm>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3232812227"/>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519112" y="228600"/>
            <a:ext cx="11149013" cy="609398"/>
          </a:xfrm>
        </p:spPr>
        <p:txBody>
          <a:bodyPr/>
          <a:lstStyle/>
          <a:p>
            <a:pPr defTabSz="914259">
              <a:defRPr/>
            </a:pPr>
            <a:r>
              <a:rPr lang="en-US"/>
              <a:t>Microsoft Contributing to jQuery</a:t>
            </a:r>
          </a:p>
        </p:txBody>
      </p:sp>
      <p:grpSp>
        <p:nvGrpSpPr>
          <p:cNvPr id="8195" name="Group 2"/>
          <p:cNvGrpSpPr>
            <a:grpSpLocks/>
          </p:cNvGrpSpPr>
          <p:nvPr/>
        </p:nvGrpSpPr>
        <p:grpSpPr bwMode="auto">
          <a:xfrm>
            <a:off x="3356688" y="4500564"/>
            <a:ext cx="2130664" cy="1678781"/>
            <a:chOff x="0" y="0"/>
            <a:chExt cx="1432" cy="1504"/>
          </a:xfrm>
          <a:effectLst>
            <a:outerShdw blurRad="50800" dist="38100" dir="2700000" algn="tl" rotWithShape="0">
              <a:prstClr val="black">
                <a:alpha val="40000"/>
              </a:prstClr>
            </a:outerShdw>
          </a:effectLst>
        </p:grpSpPr>
        <p:sp>
          <p:nvSpPr>
            <p:cNvPr id="48131" name="AutoShape 3"/>
            <p:cNvSpPr>
              <a:spLocks/>
            </p:cNvSpPr>
            <p:nvPr/>
          </p:nvSpPr>
          <p:spPr bwMode="auto">
            <a:xfrm>
              <a:off x="0" y="0"/>
              <a:ext cx="1432" cy="1504"/>
            </a:xfrm>
            <a:prstGeom prst="roundRect">
              <a:avLst>
                <a:gd name="adj" fmla="val 0"/>
              </a:avLst>
            </a:prstGeom>
            <a:gradFill rotWithShape="0">
              <a:gsLst>
                <a:gs pos="0">
                  <a:srgbClr val="9CC645"/>
                </a:gs>
                <a:gs pos="20001">
                  <a:srgbClr val="9AC347"/>
                </a:gs>
                <a:gs pos="100000">
                  <a:srgbClr val="759436"/>
                </a:gs>
              </a:gsLst>
              <a:lin ang="5400000" scaled="1"/>
            </a:gradFill>
            <a:ln w="9525" cap="flat">
              <a:solidFill>
                <a:srgbClr val="98B954"/>
              </a:solidFill>
              <a:prstDash val="solid"/>
              <a:round/>
              <a:headEnd type="none" w="med" len="med"/>
              <a:tailEnd type="none" w="med" len="med"/>
            </a:ln>
            <a:effectLst>
              <a:outerShdw blurRad="50800" dist="25399" dir="5400000" algn="ctr" rotWithShape="0">
                <a:schemeClr val="bg2">
                  <a:alpha val="37999"/>
                </a:schemeClr>
              </a:outerShdw>
            </a:effectLst>
          </p:spPr>
          <p:txBody>
            <a:bodyPr lIns="0" tIns="0" rIns="0" bIns="0"/>
            <a:lstStyle/>
            <a:p>
              <a:pPr>
                <a:defRPr/>
              </a:pPr>
              <a:endParaRPr lang="en-US" sz="2400"/>
            </a:p>
          </p:txBody>
        </p:sp>
        <p:sp>
          <p:nvSpPr>
            <p:cNvPr id="8208" name="Rectangle 4"/>
            <p:cNvSpPr>
              <a:spLocks/>
            </p:cNvSpPr>
            <p:nvPr/>
          </p:nvSpPr>
          <p:spPr bwMode="auto">
            <a:xfrm>
              <a:off x="0" y="278"/>
              <a:ext cx="1432"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38100" bIns="38100" anchor="ctr"/>
            <a:lstStyle/>
            <a:p>
              <a:r>
                <a:rPr lang="en-US" sz="2000" b="1" dirty="0">
                  <a:solidFill>
                    <a:srgbClr val="FFFFFF"/>
                  </a:solidFill>
                  <a:latin typeface="Lucida Grande" charset="0"/>
                  <a:ea typeface="Lucida Grande" charset="0"/>
                  <a:cs typeface="Lucida Grande" charset="0"/>
                  <a:sym typeface="Lucida Grande" charset="0"/>
                </a:rPr>
                <a:t>ASP.NET Ajax Library</a:t>
              </a:r>
              <a:endParaRPr lang="en-US" sz="2000" dirty="0">
                <a:solidFill>
                  <a:srgbClr val="FFFFFF"/>
                </a:solidFill>
                <a:latin typeface="Lucida Grande" charset="0"/>
                <a:ea typeface="Lucida Grande" charset="0"/>
                <a:cs typeface="Lucida Grande" charset="0"/>
                <a:sym typeface="Lucida Grande" charset="0"/>
              </a:endParaRPr>
            </a:p>
            <a:p>
              <a:endParaRPr lang="en-US" sz="2000" dirty="0">
                <a:solidFill>
                  <a:srgbClr val="FFFFFF"/>
                </a:solidFill>
                <a:latin typeface="Lucida Grande" charset="0"/>
                <a:ea typeface="Lucida Grande" charset="0"/>
                <a:cs typeface="Lucida Grande" charset="0"/>
                <a:sym typeface="Lucida Grande" charset="0"/>
              </a:endParaRPr>
            </a:p>
            <a:p>
              <a:r>
                <a:rPr lang="en-US" sz="2000" dirty="0">
                  <a:solidFill>
                    <a:srgbClr val="FFFFFF"/>
                  </a:solidFill>
                  <a:latin typeface="Lucida Grande" charset="0"/>
                  <a:ea typeface="Lucida Grande" charset="0"/>
                  <a:cs typeface="Lucida Grande" charset="0"/>
                  <a:sym typeface="Lucida Grande" charset="0"/>
                </a:rPr>
                <a:t>Cool Stuff</a:t>
              </a:r>
            </a:p>
          </p:txBody>
        </p:sp>
      </p:grpSp>
      <p:grpSp>
        <p:nvGrpSpPr>
          <p:cNvPr id="8196" name="Group 5"/>
          <p:cNvGrpSpPr>
            <a:grpSpLocks/>
          </p:cNvGrpSpPr>
          <p:nvPr/>
        </p:nvGrpSpPr>
        <p:grpSpPr bwMode="auto">
          <a:xfrm>
            <a:off x="7629921" y="4509493"/>
            <a:ext cx="2237792" cy="1678781"/>
            <a:chOff x="0" y="0"/>
            <a:chExt cx="1504" cy="1504"/>
          </a:xfrm>
          <a:effectLst>
            <a:outerShdw blurRad="50800" dist="38100" dir="2700000" algn="tl" rotWithShape="0">
              <a:prstClr val="black">
                <a:alpha val="40000"/>
              </a:prstClr>
            </a:outerShdw>
          </a:effectLst>
        </p:grpSpPr>
        <p:sp>
          <p:nvSpPr>
            <p:cNvPr id="48134" name="AutoShape 6"/>
            <p:cNvSpPr>
              <a:spLocks/>
            </p:cNvSpPr>
            <p:nvPr/>
          </p:nvSpPr>
          <p:spPr bwMode="auto">
            <a:xfrm>
              <a:off x="0" y="0"/>
              <a:ext cx="1504" cy="1504"/>
            </a:xfrm>
            <a:prstGeom prst="roundRect">
              <a:avLst>
                <a:gd name="adj" fmla="val 0"/>
              </a:avLst>
            </a:prstGeom>
            <a:gradFill rotWithShape="0">
              <a:gsLst>
                <a:gs pos="0">
                  <a:srgbClr val="9CC645"/>
                </a:gs>
                <a:gs pos="20001">
                  <a:srgbClr val="9AC347"/>
                </a:gs>
                <a:gs pos="100000">
                  <a:srgbClr val="759436"/>
                </a:gs>
              </a:gsLst>
              <a:lin ang="5400000" scaled="1"/>
            </a:gradFill>
            <a:ln w="9525" cap="flat">
              <a:solidFill>
                <a:srgbClr val="98B954"/>
              </a:solidFill>
              <a:prstDash val="solid"/>
              <a:round/>
              <a:headEnd type="none" w="med" len="med"/>
              <a:tailEnd type="none" w="med" len="med"/>
            </a:ln>
            <a:effectLst>
              <a:outerShdw blurRad="50800" dist="25399" dir="5400000" algn="ctr" rotWithShape="0">
                <a:schemeClr val="bg2">
                  <a:alpha val="37999"/>
                </a:schemeClr>
              </a:outerShdw>
            </a:effectLst>
          </p:spPr>
          <p:txBody>
            <a:bodyPr lIns="0" tIns="0" rIns="0" bIns="0"/>
            <a:lstStyle/>
            <a:p>
              <a:pPr>
                <a:defRPr/>
              </a:pPr>
              <a:endParaRPr lang="en-US" sz="2400"/>
            </a:p>
          </p:txBody>
        </p:sp>
        <p:sp>
          <p:nvSpPr>
            <p:cNvPr id="8206" name="Rectangle 7"/>
            <p:cNvSpPr>
              <a:spLocks/>
            </p:cNvSpPr>
            <p:nvPr/>
          </p:nvSpPr>
          <p:spPr bwMode="auto">
            <a:xfrm>
              <a:off x="0" y="400"/>
              <a:ext cx="1504"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38100" bIns="38100" anchor="ctr"/>
            <a:lstStyle/>
            <a:p>
              <a:r>
                <a:rPr lang="en-US" b="1">
                  <a:solidFill>
                    <a:srgbClr val="FFFFFF"/>
                  </a:solidFill>
                  <a:latin typeface="Lucida Grande" charset="0"/>
                  <a:ea typeface="Lucida Grande" charset="0"/>
                  <a:cs typeface="Lucida Grande" charset="0"/>
                  <a:sym typeface="Lucida Grande" charset="0"/>
                </a:rPr>
                <a:t>jQuery Plugins</a:t>
              </a:r>
              <a:endParaRPr lang="en-US" sz="2000">
                <a:solidFill>
                  <a:srgbClr val="FFFFFF"/>
                </a:solidFill>
                <a:latin typeface="Lucida Grande" charset="0"/>
                <a:ea typeface="Lucida Grande" charset="0"/>
                <a:cs typeface="Lucida Grande" charset="0"/>
                <a:sym typeface="Lucida Grande" charset="0"/>
              </a:endParaRPr>
            </a:p>
            <a:p>
              <a:endParaRPr lang="en-US" sz="2000">
                <a:solidFill>
                  <a:srgbClr val="FFFFFF"/>
                </a:solidFill>
                <a:latin typeface="Lucida Grande" charset="0"/>
                <a:ea typeface="Lucida Grande" charset="0"/>
                <a:cs typeface="Lucida Grande" charset="0"/>
                <a:sym typeface="Lucida Grande" charset="0"/>
              </a:endParaRPr>
            </a:p>
            <a:p>
              <a:r>
                <a:rPr lang="en-US" sz="2000">
                  <a:solidFill>
                    <a:srgbClr val="FFFFFF"/>
                  </a:solidFill>
                  <a:latin typeface="Lucida Grande" charset="0"/>
                  <a:ea typeface="Lucida Grande" charset="0"/>
                  <a:cs typeface="Lucida Grande" charset="0"/>
                  <a:sym typeface="Lucida Grande" charset="0"/>
                </a:rPr>
                <a:t>Cool stuff</a:t>
              </a:r>
            </a:p>
          </p:txBody>
        </p:sp>
      </p:grpSp>
      <p:grpSp>
        <p:nvGrpSpPr>
          <p:cNvPr id="8197" name="Group 8"/>
          <p:cNvGrpSpPr>
            <a:grpSpLocks/>
          </p:cNvGrpSpPr>
          <p:nvPr/>
        </p:nvGrpSpPr>
        <p:grpSpPr bwMode="auto">
          <a:xfrm>
            <a:off x="7629921" y="1768080"/>
            <a:ext cx="2237792" cy="1750219"/>
            <a:chOff x="0" y="0"/>
            <a:chExt cx="1504" cy="1568"/>
          </a:xfrm>
          <a:effectLst>
            <a:outerShdw blurRad="50800" dist="38100" dir="2700000" algn="tl" rotWithShape="0">
              <a:prstClr val="black">
                <a:alpha val="40000"/>
              </a:prstClr>
            </a:outerShdw>
          </a:effectLst>
        </p:grpSpPr>
        <p:sp>
          <p:nvSpPr>
            <p:cNvPr id="48137" name="AutoShape 9"/>
            <p:cNvSpPr>
              <a:spLocks/>
            </p:cNvSpPr>
            <p:nvPr/>
          </p:nvSpPr>
          <p:spPr bwMode="auto">
            <a:xfrm>
              <a:off x="0" y="0"/>
              <a:ext cx="1504" cy="1568"/>
            </a:xfrm>
            <a:prstGeom prst="roundRect">
              <a:avLst>
                <a:gd name="adj" fmla="val 0"/>
              </a:avLst>
            </a:prstGeom>
            <a:gradFill rotWithShape="0">
              <a:gsLst>
                <a:gs pos="0">
                  <a:srgbClr val="9CC645"/>
                </a:gs>
                <a:gs pos="20001">
                  <a:srgbClr val="9AC347"/>
                </a:gs>
                <a:gs pos="100000">
                  <a:srgbClr val="759436"/>
                </a:gs>
              </a:gsLst>
              <a:lin ang="5400000" scaled="1"/>
            </a:gradFill>
            <a:ln w="9525" cap="flat">
              <a:solidFill>
                <a:srgbClr val="98B954"/>
              </a:solidFill>
              <a:prstDash val="solid"/>
              <a:round/>
              <a:headEnd type="none" w="med" len="med"/>
              <a:tailEnd type="none" w="med" len="med"/>
            </a:ln>
            <a:effectLst>
              <a:outerShdw blurRad="50800" dist="25399" dir="5400000" algn="ctr" rotWithShape="0">
                <a:schemeClr val="bg2">
                  <a:alpha val="37999"/>
                </a:schemeClr>
              </a:outerShdw>
            </a:effectLst>
          </p:spPr>
          <p:txBody>
            <a:bodyPr lIns="0" tIns="0" rIns="0" bIns="0"/>
            <a:lstStyle/>
            <a:p>
              <a:pPr>
                <a:defRPr/>
              </a:pPr>
              <a:endParaRPr lang="en-US" sz="2400"/>
            </a:p>
          </p:txBody>
        </p:sp>
        <p:sp>
          <p:nvSpPr>
            <p:cNvPr id="8204" name="Rectangle 10"/>
            <p:cNvSpPr>
              <a:spLocks/>
            </p:cNvSpPr>
            <p:nvPr/>
          </p:nvSpPr>
          <p:spPr bwMode="auto">
            <a:xfrm>
              <a:off x="0" y="312"/>
              <a:ext cx="1504"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38100" bIns="38100" anchor="ctr"/>
            <a:lstStyle/>
            <a:p>
              <a:r>
                <a:rPr lang="en-US" sz="2000" b="1">
                  <a:solidFill>
                    <a:srgbClr val="FFFFFF"/>
                  </a:solidFill>
                  <a:latin typeface="Lucida Grande" charset="0"/>
                  <a:ea typeface="Lucida Grande" charset="0"/>
                  <a:cs typeface="Lucida Grande" charset="0"/>
                  <a:sym typeface="Lucida Grande" charset="0"/>
                </a:rPr>
                <a:t>jQuery Core</a:t>
              </a:r>
              <a:endParaRPr lang="en-US" sz="2000">
                <a:solidFill>
                  <a:srgbClr val="FFFFFF"/>
                </a:solidFill>
                <a:latin typeface="Lucida Grande" charset="0"/>
                <a:ea typeface="Lucida Grande" charset="0"/>
                <a:cs typeface="Lucida Grande" charset="0"/>
                <a:sym typeface="Lucida Grande" charset="0"/>
              </a:endParaRPr>
            </a:p>
            <a:p>
              <a:endParaRPr lang="en-US" sz="2000">
                <a:solidFill>
                  <a:srgbClr val="FFFFFF"/>
                </a:solidFill>
                <a:latin typeface="Lucida Grande" charset="0"/>
                <a:ea typeface="Lucida Grande" charset="0"/>
                <a:cs typeface="Lucida Grande" charset="0"/>
                <a:sym typeface="Lucida Grande" charset="0"/>
              </a:endParaRPr>
            </a:p>
            <a:p>
              <a:endParaRPr lang="en-US" sz="2000">
                <a:solidFill>
                  <a:srgbClr val="FFFFFF"/>
                </a:solidFill>
                <a:latin typeface="Lucida Grande" charset="0"/>
                <a:ea typeface="Lucida Grande" charset="0"/>
                <a:cs typeface="Lucida Grande" charset="0"/>
                <a:sym typeface="Lucida Grande" charset="0"/>
              </a:endParaRPr>
            </a:p>
            <a:p>
              <a:r>
                <a:rPr lang="en-US" sz="2000">
                  <a:solidFill>
                    <a:srgbClr val="FFFFFF"/>
                  </a:solidFill>
                  <a:latin typeface="Lucida Grande" charset="0"/>
                  <a:ea typeface="Lucida Grande" charset="0"/>
                  <a:cs typeface="Lucida Grande" charset="0"/>
                  <a:sym typeface="Lucida Grande" charset="0"/>
                </a:rPr>
                <a:t>Cool stuff ++</a:t>
              </a:r>
            </a:p>
          </p:txBody>
        </p:sp>
      </p:grpSp>
      <p:sp>
        <p:nvSpPr>
          <p:cNvPr id="48139" name="AutoShape 11"/>
          <p:cNvSpPr>
            <a:spLocks/>
          </p:cNvSpPr>
          <p:nvPr/>
        </p:nvSpPr>
        <p:spPr bwMode="auto">
          <a:xfrm>
            <a:off x="5701608" y="5088806"/>
            <a:ext cx="1833085" cy="455414"/>
          </a:xfrm>
          <a:prstGeom prst="rightArrow">
            <a:avLst>
              <a:gd name="adj1" fmla="val 50000"/>
              <a:gd name="adj2" fmla="val 35299"/>
            </a:avLst>
          </a:prstGeom>
          <a:gradFill rotWithShape="0">
            <a:gsLst>
              <a:gs pos="0">
                <a:srgbClr val="9CC645"/>
              </a:gs>
              <a:gs pos="20001">
                <a:srgbClr val="9AC347"/>
              </a:gs>
              <a:gs pos="100000">
                <a:srgbClr val="759436"/>
              </a:gs>
            </a:gsLst>
            <a:lin ang="5400000" scaled="1"/>
          </a:gradFill>
          <a:ln w="9525" cap="flat">
            <a:solidFill>
              <a:srgbClr val="98B954"/>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sz="2400"/>
          </a:p>
        </p:txBody>
      </p:sp>
      <p:sp>
        <p:nvSpPr>
          <p:cNvPr id="48140" name="AutoShape 12"/>
          <p:cNvSpPr>
            <a:spLocks/>
          </p:cNvSpPr>
          <p:nvPr/>
        </p:nvSpPr>
        <p:spPr bwMode="auto">
          <a:xfrm rot="16200000">
            <a:off x="8323171" y="3712597"/>
            <a:ext cx="839391" cy="607061"/>
          </a:xfrm>
          <a:prstGeom prst="rightArrow">
            <a:avLst>
              <a:gd name="adj1" fmla="val 50000"/>
              <a:gd name="adj2" fmla="val 35301"/>
            </a:avLst>
          </a:prstGeom>
          <a:gradFill rotWithShape="0">
            <a:gsLst>
              <a:gs pos="0">
                <a:srgbClr val="9CC645"/>
              </a:gs>
              <a:gs pos="20001">
                <a:srgbClr val="9AC347"/>
              </a:gs>
              <a:gs pos="100000">
                <a:srgbClr val="759436"/>
              </a:gs>
            </a:gsLst>
            <a:lin ang="0" scaled="1"/>
          </a:gradFill>
          <a:ln w="9525" cap="flat">
            <a:solidFill>
              <a:srgbClr val="98B954"/>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sz="2400"/>
          </a:p>
        </p:txBody>
      </p:sp>
      <p:sp>
        <p:nvSpPr>
          <p:cNvPr id="8200" name="Rectangle 13"/>
          <p:cNvSpPr>
            <a:spLocks/>
          </p:cNvSpPr>
          <p:nvPr/>
        </p:nvSpPr>
        <p:spPr bwMode="auto">
          <a:xfrm>
            <a:off x="5951575" y="4192489"/>
            <a:ext cx="2047341" cy="112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5" tIns="26785" rIns="26785" bIns="26785"/>
          <a:lstStyle/>
          <a:p>
            <a:pPr algn="l"/>
            <a:r>
              <a:rPr lang="en-US" sz="1600" dirty="0">
                <a:latin typeface="Lucida Grande" charset="0"/>
                <a:ea typeface="Lucida Grande" charset="0"/>
                <a:cs typeface="Lucida Grande" charset="0"/>
                <a:sym typeface="Lucida Grande" charset="0"/>
              </a:rPr>
              <a:t>Microsoft:</a:t>
            </a:r>
          </a:p>
          <a:p>
            <a:pPr algn="l"/>
            <a:r>
              <a:rPr lang="en-US" sz="1600" dirty="0">
                <a:latin typeface="Lucida Grande" charset="0"/>
                <a:ea typeface="Lucida Grande" charset="0"/>
                <a:cs typeface="Lucida Grande" charset="0"/>
                <a:sym typeface="Lucida Grande" charset="0"/>
              </a:rPr>
              <a:t>Proposal, Specification,</a:t>
            </a:r>
            <a:endParaRPr lang="en-US" sz="2000" dirty="0">
              <a:latin typeface="Lucida Grande" charset="0"/>
              <a:ea typeface="Lucida Grande" charset="0"/>
              <a:cs typeface="Lucida Grande" charset="0"/>
              <a:sym typeface="Lucida Grande" charset="0"/>
            </a:endParaRPr>
          </a:p>
          <a:p>
            <a:pPr algn="l"/>
            <a:r>
              <a:rPr lang="en-US" sz="1600" dirty="0">
                <a:latin typeface="Lucida Grande" charset="0"/>
                <a:ea typeface="Lucida Grande" charset="0"/>
                <a:cs typeface="Lucida Grande" charset="0"/>
                <a:sym typeface="Lucida Grande" charset="0"/>
              </a:rPr>
              <a:t>Prototype</a:t>
            </a:r>
          </a:p>
        </p:txBody>
      </p:sp>
      <p:sp>
        <p:nvSpPr>
          <p:cNvPr id="8201" name="Rectangle 14"/>
          <p:cNvSpPr>
            <a:spLocks/>
          </p:cNvSpPr>
          <p:nvPr/>
        </p:nvSpPr>
        <p:spPr bwMode="auto">
          <a:xfrm>
            <a:off x="519113" y="1600200"/>
            <a:ext cx="6415798" cy="155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5" tIns="26785" rIns="26785" bIns="26785"/>
          <a:lstStyle/>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Open, transparent and collaborative</a:t>
            </a:r>
          </a:p>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In the spirit of </a:t>
            </a:r>
            <a:r>
              <a:rPr lang="en-US" sz="2000" dirty="0" err="1">
                <a:latin typeface="Lucida Grande" charset="0"/>
                <a:ea typeface="Lucida Grande" charset="0"/>
                <a:cs typeface="Lucida Grande" charset="0"/>
                <a:sym typeface="Lucida Grande" charset="0"/>
              </a:rPr>
              <a:t>jQuery</a:t>
            </a:r>
            <a:r>
              <a:rPr lang="en-US" sz="2000" dirty="0">
                <a:latin typeface="Lucida Grande" charset="0"/>
                <a:ea typeface="Lucida Grande" charset="0"/>
                <a:cs typeface="Lucida Grande" charset="0"/>
                <a:sym typeface="Lucida Grande" charset="0"/>
              </a:rPr>
              <a:t> community</a:t>
            </a:r>
          </a:p>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Specification, Proposals on </a:t>
            </a:r>
            <a:r>
              <a:rPr lang="en-US" sz="2000" dirty="0" err="1">
                <a:latin typeface="Lucida Grande" charset="0"/>
                <a:ea typeface="Lucida Grande" charset="0"/>
                <a:cs typeface="Lucida Grande" charset="0"/>
                <a:sym typeface="Lucida Grande" charset="0"/>
              </a:rPr>
              <a:t>jQuery</a:t>
            </a:r>
            <a:r>
              <a:rPr lang="en-US" sz="2000" dirty="0">
                <a:latin typeface="Lucida Grande" charset="0"/>
                <a:ea typeface="Lucida Grande" charset="0"/>
                <a:cs typeface="Lucida Grande" charset="0"/>
                <a:sym typeface="Lucida Grande" charset="0"/>
              </a:rPr>
              <a:t> Forums </a:t>
            </a:r>
          </a:p>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Prototypes as Plugins in </a:t>
            </a:r>
            <a:r>
              <a:rPr lang="en-US" sz="2000" dirty="0" err="1">
                <a:latin typeface="Lucida Grande" charset="0"/>
                <a:ea typeface="Lucida Grande" charset="0"/>
                <a:cs typeface="Lucida Grande" charset="0"/>
                <a:sym typeface="Lucida Grande" charset="0"/>
              </a:rPr>
              <a:t>Github</a:t>
            </a:r>
            <a:endParaRPr lang="en-US" sz="2000" dirty="0">
              <a:latin typeface="Lucida Grande" charset="0"/>
              <a:ea typeface="Lucida Grande" charset="0"/>
              <a:cs typeface="Lucida Grande" charset="0"/>
              <a:sym typeface="Lucida Grande" charset="0"/>
            </a:endParaRPr>
          </a:p>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Cool Stuff = </a:t>
            </a:r>
            <a:r>
              <a:rPr lang="en-US" sz="2000" dirty="0" err="1">
                <a:latin typeface="Lucida Grande" charset="0"/>
                <a:ea typeface="Lucida Grande" charset="0"/>
                <a:cs typeface="Lucida Grande" charset="0"/>
                <a:sym typeface="Lucida Grande" charset="0"/>
              </a:rPr>
              <a:t>Templating</a:t>
            </a:r>
            <a:r>
              <a:rPr lang="en-US" sz="2000" dirty="0">
                <a:latin typeface="Lucida Grande" charset="0"/>
                <a:ea typeface="Lucida Grande" charset="0"/>
                <a:cs typeface="Lucida Grande" charset="0"/>
                <a:sym typeface="Lucida Grande" charset="0"/>
              </a:rPr>
              <a:t>, Script Loader, Data-linking</a:t>
            </a:r>
          </a:p>
        </p:txBody>
      </p:sp>
      <p:sp>
        <p:nvSpPr>
          <p:cNvPr id="8202" name="Rectangle 15"/>
          <p:cNvSpPr>
            <a:spLocks/>
          </p:cNvSpPr>
          <p:nvPr/>
        </p:nvSpPr>
        <p:spPr bwMode="auto">
          <a:xfrm>
            <a:off x="9095280" y="3870817"/>
            <a:ext cx="2586909" cy="49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5" tIns="26785" rIns="26785" bIns="26785"/>
          <a:lstStyle/>
          <a:p>
            <a:pPr algn="l"/>
            <a:r>
              <a:rPr lang="en-US" sz="1600" dirty="0" err="1">
                <a:latin typeface="Lucida Grande" charset="0"/>
                <a:ea typeface="Lucida Grande" charset="0"/>
                <a:cs typeface="Lucida Grande" charset="0"/>
                <a:sym typeface="Lucida Grande" charset="0"/>
              </a:rPr>
              <a:t>jQuery</a:t>
            </a:r>
            <a:r>
              <a:rPr lang="en-US" sz="1600" dirty="0">
                <a:latin typeface="Lucida Grande" charset="0"/>
                <a:ea typeface="Lucida Grande" charset="0"/>
                <a:cs typeface="Lucida Grande" charset="0"/>
                <a:sym typeface="Lucida Grande" charset="0"/>
              </a:rPr>
              <a:t> Core Team</a:t>
            </a:r>
          </a:p>
        </p:txBody>
      </p:sp>
    </p:spTree>
    <p:extLst>
      <p:ext uri="{BB962C8B-B14F-4D97-AF65-F5344CB8AC3E}">
        <p14:creationId xmlns:p14="http://schemas.microsoft.com/office/powerpoint/2010/main" val="180583802"/>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idx="1"/>
          </p:nvPr>
        </p:nvSpPr>
        <p:spPr>
          <a:xfrm>
            <a:off x="519112" y="1447799"/>
            <a:ext cx="11149013" cy="5181601"/>
          </a:xfrm>
        </p:spPr>
        <p:txBody>
          <a:bodyPr>
            <a:normAutofit/>
          </a:bodyPr>
          <a:lstStyle/>
          <a:p>
            <a:pPr marL="160712" indent="-160712">
              <a:spcBef>
                <a:spcPct val="0"/>
              </a:spcBef>
              <a:buSzPct val="125000"/>
              <a:buFont typeface="Lucida Grande" charset="0"/>
              <a:buChar char="‣"/>
            </a:pPr>
            <a:r>
              <a:rPr lang="en-US" sz="2800" dirty="0">
                <a:solidFill>
                  <a:srgbClr val="00B0F0"/>
                </a:solidFill>
              </a:rPr>
              <a:t>jquery.com  </a:t>
            </a:r>
            <a:r>
              <a:rPr lang="en-US" sz="2800" dirty="0"/>
              <a:t>Downloading</a:t>
            </a:r>
          </a:p>
          <a:p>
            <a:pPr marL="160712" indent="-160712">
              <a:spcBef>
                <a:spcPts val="2672"/>
              </a:spcBef>
              <a:buSzPct val="125000"/>
              <a:buFont typeface="Lucida Grande" charset="0"/>
              <a:buChar char="‣"/>
            </a:pPr>
            <a:r>
              <a:rPr lang="en-US" sz="2800" dirty="0">
                <a:solidFill>
                  <a:srgbClr val="00B0F0"/>
                </a:solidFill>
              </a:rPr>
              <a:t>api.jquery.com</a:t>
            </a:r>
            <a:r>
              <a:rPr lang="en-US" sz="2800" dirty="0">
                <a:solidFill>
                  <a:srgbClr val="343434"/>
                </a:solidFill>
              </a:rPr>
              <a:t>  </a:t>
            </a:r>
            <a:r>
              <a:rPr lang="en-US" sz="2800" dirty="0"/>
              <a:t>Documentation</a:t>
            </a:r>
          </a:p>
          <a:p>
            <a:pPr marL="160712" indent="-160712">
              <a:spcBef>
                <a:spcPts val="2672"/>
              </a:spcBef>
              <a:buSzPct val="125000"/>
              <a:buFont typeface="Lucida Grande" charset="0"/>
              <a:buChar char="‣"/>
            </a:pPr>
            <a:r>
              <a:rPr lang="en-US" sz="2800" dirty="0">
                <a:solidFill>
                  <a:srgbClr val="00B0F0"/>
                </a:solidFill>
              </a:rPr>
              <a:t>forum.jquery.com</a:t>
            </a:r>
            <a:r>
              <a:rPr lang="en-US" sz="2800" dirty="0">
                <a:solidFill>
                  <a:srgbClr val="343434"/>
                </a:solidFill>
              </a:rPr>
              <a:t>  </a:t>
            </a:r>
            <a:r>
              <a:rPr lang="en-US" sz="2800" dirty="0"/>
              <a:t>Community</a:t>
            </a:r>
          </a:p>
          <a:p>
            <a:pPr marL="160712" indent="-160712">
              <a:spcBef>
                <a:spcPts val="2672"/>
              </a:spcBef>
              <a:buSzPct val="125000"/>
              <a:buFont typeface="Lucida Grande" charset="0"/>
              <a:buChar char="‣"/>
            </a:pPr>
            <a:r>
              <a:rPr lang="en-US" sz="2800" dirty="0">
                <a:solidFill>
                  <a:srgbClr val="00B0F0"/>
                </a:solidFill>
              </a:rPr>
              <a:t>meetups.jquery.com</a:t>
            </a:r>
            <a:r>
              <a:rPr lang="en-US" sz="2800" dirty="0">
                <a:solidFill>
                  <a:srgbClr val="343434"/>
                </a:solidFill>
              </a:rPr>
              <a:t>  </a:t>
            </a:r>
            <a:r>
              <a:rPr lang="en-US" sz="2800" dirty="0"/>
              <a:t>Local Community</a:t>
            </a:r>
          </a:p>
          <a:p>
            <a:pPr marL="160712" indent="-160712">
              <a:spcBef>
                <a:spcPts val="2672"/>
              </a:spcBef>
              <a:buSzPct val="125000"/>
              <a:buFont typeface="Lucida Grande" charset="0"/>
              <a:buChar char="‣"/>
            </a:pPr>
            <a:r>
              <a:rPr lang="en-US" sz="2800" dirty="0">
                <a:solidFill>
                  <a:srgbClr val="00B0F0"/>
                </a:solidFill>
              </a:rPr>
              <a:t>plugins.jquery.com</a:t>
            </a:r>
            <a:r>
              <a:rPr lang="en-US" sz="2800" dirty="0">
                <a:solidFill>
                  <a:srgbClr val="343434"/>
                </a:solidFill>
              </a:rPr>
              <a:t>  </a:t>
            </a:r>
            <a:r>
              <a:rPr lang="en-US" sz="2800" dirty="0"/>
              <a:t>Extending</a:t>
            </a:r>
          </a:p>
          <a:p>
            <a:pPr marL="160712" indent="-160712">
              <a:spcBef>
                <a:spcPts val="2672"/>
              </a:spcBef>
              <a:buSzPct val="125000"/>
              <a:buFont typeface="Lucida Grande" charset="0"/>
              <a:buChar char="‣"/>
            </a:pPr>
            <a:r>
              <a:rPr lang="en-US" sz="2800" dirty="0">
                <a:solidFill>
                  <a:srgbClr val="00B0F0"/>
                </a:solidFill>
              </a:rPr>
              <a:t>jqueryui.com</a:t>
            </a:r>
            <a:r>
              <a:rPr lang="en-US" sz="2800" dirty="0">
                <a:solidFill>
                  <a:srgbClr val="343434"/>
                </a:solidFill>
              </a:rPr>
              <a:t>  </a:t>
            </a:r>
            <a:r>
              <a:rPr lang="en-US" sz="2800" dirty="0"/>
              <a:t>UI Widgets and Effects</a:t>
            </a:r>
          </a:p>
        </p:txBody>
      </p:sp>
      <p:sp>
        <p:nvSpPr>
          <p:cNvPr id="14338" name="Rectangle 2"/>
          <p:cNvSpPr>
            <a:spLocks noGrp="1" noChangeArrowheads="1"/>
          </p:cNvSpPr>
          <p:nvPr>
            <p:ph type="title"/>
          </p:nvPr>
        </p:nvSpPr>
        <p:spPr/>
        <p:txBody>
          <a:bodyPr/>
          <a:lstStyle/>
          <a:p>
            <a:pPr defTabSz="914259">
              <a:defRPr/>
            </a:pPr>
            <a:r>
              <a:rPr lang="en-US" dirty="0" err="1" smtClean="0"/>
              <a:t>jQuery</a:t>
            </a:r>
            <a:r>
              <a:rPr lang="en-US" dirty="0" smtClean="0"/>
              <a:t> Resources</a:t>
            </a:r>
          </a:p>
        </p:txBody>
      </p:sp>
    </p:spTree>
    <p:extLst>
      <p:ext uri="{BB962C8B-B14F-4D97-AF65-F5344CB8AC3E}">
        <p14:creationId xmlns:p14="http://schemas.microsoft.com/office/powerpoint/2010/main" val="357959612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jQuery</a:t>
            </a:r>
            <a:r>
              <a:rPr lang="en-US" dirty="0" smtClean="0"/>
              <a:t> in action</a:t>
            </a:r>
            <a:endParaRPr lang="en-US" dirty="0"/>
          </a:p>
        </p:txBody>
      </p:sp>
      <p:sp>
        <p:nvSpPr>
          <p:cNvPr id="3" name="Subtitle 2"/>
          <p:cNvSpPr>
            <a:spLocks noGrp="1"/>
          </p:cNvSpPr>
          <p:nvPr>
            <p:ph type="subTitle" idx="1"/>
          </p:nvPr>
        </p:nvSpPr>
        <p:spPr>
          <a:xfrm>
            <a:off x="519113" y="4066605"/>
            <a:ext cx="11149012" cy="886397"/>
          </a:xfrm>
        </p:spPr>
        <p:txBody>
          <a:bodyPr/>
          <a:lstStyle/>
          <a:p>
            <a:r>
              <a:rPr lang="en-US" dirty="0" smtClean="0"/>
              <a:t>Using </a:t>
            </a:r>
            <a:r>
              <a:rPr lang="en-US" dirty="0" err="1" smtClean="0"/>
              <a:t>jQuery</a:t>
            </a:r>
            <a:r>
              <a:rPr lang="en-US" dirty="0" smtClean="0"/>
              <a:t> and </a:t>
            </a:r>
            <a:r>
              <a:rPr lang="en-US" dirty="0" err="1" smtClean="0"/>
              <a:t>jQuery</a:t>
            </a:r>
            <a:r>
              <a:rPr lang="en-US" dirty="0" smtClean="0"/>
              <a:t> UI</a:t>
            </a:r>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Tree>
    <p:extLst>
      <p:ext uri="{BB962C8B-B14F-4D97-AF65-F5344CB8AC3E}">
        <p14:creationId xmlns:p14="http://schemas.microsoft.com/office/powerpoint/2010/main" val="3024759768"/>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what’s changed?</a:t>
            </a:r>
            <a:endParaRPr lang="en-US" dirty="0"/>
          </a:p>
        </p:txBody>
      </p:sp>
      <p:sp>
        <p:nvSpPr>
          <p:cNvPr id="3" name="AutoShape 2" descr="https://mediabank.partners.extranet.microsoft.com/Assets/Active/U-Z/Windows_Internet_Explorer/Internet_Explorer_9/Logos%20and%20logotypes/Internet%20Explorer-symbol/online-rgb/IE-symbol_rgb.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mediabank.partners.extranet.microsoft.com/Assets/Active/U-Z/Windows_Internet_Explorer/Internet_Explorer_9/Logos%20and%20logotypes/Internet%20Explorer-symbol/online-rgb/IE-symbol_rgb.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3" name="Picture 5" descr="C:\Users\csell\Desktop\IE-symbol_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612" y="1143000"/>
            <a:ext cx="3914775" cy="362902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587278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What is </a:t>
            </a:r>
            <a:r>
              <a:rPr lang="en-US" strike="sngStrike" dirty="0" smtClean="0"/>
              <a:t>JavaScript</a:t>
            </a:r>
            <a:r>
              <a:rPr lang="en-US" dirty="0" smtClean="0"/>
              <a:t> </a:t>
            </a:r>
            <a:r>
              <a:rPr lang="en-US" dirty="0" err="1" smtClean="0"/>
              <a:t>ECMAScript</a:t>
            </a:r>
            <a:endParaRPr lang="en-US" dirty="0"/>
          </a:p>
        </p:txBody>
      </p:sp>
      <p:sp>
        <p:nvSpPr>
          <p:cNvPr id="3" name="Text Placeholder 2"/>
          <p:cNvSpPr>
            <a:spLocks noGrp="1"/>
          </p:cNvSpPr>
          <p:nvPr>
            <p:ph type="body" sz="quarter" idx="10"/>
          </p:nvPr>
        </p:nvSpPr>
        <p:spPr>
          <a:xfrm>
            <a:off x="519112" y="1447798"/>
            <a:ext cx="11149013" cy="4776692"/>
          </a:xfrm>
        </p:spPr>
        <p:txBody>
          <a:bodyPr/>
          <a:lstStyle/>
          <a:p>
            <a:r>
              <a:rPr lang="en-US" dirty="0" smtClean="0">
                <a:solidFill>
                  <a:srgbClr val="FF0000"/>
                </a:solidFill>
              </a:rPr>
              <a:t>!==</a:t>
            </a:r>
            <a:r>
              <a:rPr lang="en-US" dirty="0" smtClean="0"/>
              <a:t> Java</a:t>
            </a:r>
          </a:p>
          <a:p>
            <a:r>
              <a:rPr lang="en-US" dirty="0" smtClean="0">
                <a:solidFill>
                  <a:srgbClr val="FF0000"/>
                </a:solidFill>
              </a:rPr>
              <a:t>!==</a:t>
            </a:r>
            <a:r>
              <a:rPr lang="en-US" dirty="0" smtClean="0"/>
              <a:t> C#</a:t>
            </a:r>
          </a:p>
          <a:p>
            <a:endParaRPr lang="en-US" dirty="0" smtClean="0"/>
          </a:p>
          <a:p>
            <a:r>
              <a:rPr lang="en-US" dirty="0" smtClean="0">
                <a:solidFill>
                  <a:srgbClr val="FF0000"/>
                </a:solidFill>
              </a:rPr>
              <a:t>===</a:t>
            </a:r>
            <a:r>
              <a:rPr lang="en-US" dirty="0" smtClean="0"/>
              <a:t> Dynamic Language</a:t>
            </a:r>
          </a:p>
          <a:p>
            <a:r>
              <a:rPr lang="en-US" dirty="0" smtClean="0">
                <a:solidFill>
                  <a:srgbClr val="FF0000"/>
                </a:solidFill>
              </a:rPr>
              <a:t>===</a:t>
            </a:r>
            <a:r>
              <a:rPr lang="en-US" dirty="0" smtClean="0"/>
              <a:t> Functional Language</a:t>
            </a:r>
          </a:p>
          <a:p>
            <a:r>
              <a:rPr lang="en-US" dirty="0" smtClean="0">
                <a:solidFill>
                  <a:srgbClr val="FF0000"/>
                </a:solidFill>
              </a:rPr>
              <a:t>===</a:t>
            </a:r>
            <a:r>
              <a:rPr lang="en-US" dirty="0" smtClean="0"/>
              <a:t> Simple but extremely expressive and powerful</a:t>
            </a:r>
          </a:p>
          <a:p>
            <a:endParaRPr lang="en-US" dirty="0" smtClean="0"/>
          </a:p>
          <a:p>
            <a:endParaRPr lang="en-US" dirty="0"/>
          </a:p>
          <a:p>
            <a:pPr marL="0" indent="0" algn="ctr">
              <a:buNone/>
            </a:pPr>
            <a:r>
              <a:rPr lang="en-US" b="1" dirty="0" smtClean="0"/>
              <a:t>Recently updated to </a:t>
            </a:r>
            <a:r>
              <a:rPr lang="en-US" b="1" dirty="0" err="1" smtClean="0"/>
              <a:t>ECMAScript</a:t>
            </a:r>
            <a:r>
              <a:rPr lang="en-US" b="1" dirty="0" smtClean="0"/>
              <a:t> 5 in December of 2009</a:t>
            </a:r>
            <a:endParaRPr lang="en-US" b="1" dirty="0"/>
          </a:p>
        </p:txBody>
      </p:sp>
      <p:sp>
        <p:nvSpPr>
          <p:cNvPr id="4" name="Oval 3"/>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318418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JavaScript Engine</a:t>
            </a:r>
            <a:endParaRPr lang="en-US" dirty="0"/>
          </a:p>
        </p:txBody>
      </p:sp>
      <p:pic>
        <p:nvPicPr>
          <p:cNvPr id="2050" name="Picture 2" descr="http://farm5.static.flickr.com/4136/4828470460_4441dba0d2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140" y="1455899"/>
            <a:ext cx="8458200" cy="50550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345842"/>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CodeName</a:t>
            </a:r>
            <a:r>
              <a:rPr lang="en-US" dirty="0" smtClean="0"/>
              <a:t>: Chakra</a:t>
            </a:r>
            <a:endParaRPr lang="en-US" dirty="0"/>
          </a:p>
        </p:txBody>
      </p:sp>
      <p:pic>
        <p:nvPicPr>
          <p:cNvPr id="1028" name="Picture 4" descr="SunSpider Benchmark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144" y="1295400"/>
            <a:ext cx="7010400" cy="49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762404"/>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ECMAScript</a:t>
            </a:r>
            <a:r>
              <a:rPr lang="en-US" dirty="0" smtClean="0"/>
              <a:t> 5 </a:t>
            </a:r>
            <a:endParaRPr lang="en-US" dirty="0"/>
          </a:p>
        </p:txBody>
      </p:sp>
      <p:sp>
        <p:nvSpPr>
          <p:cNvPr id="3" name="Text Placeholder 2"/>
          <p:cNvSpPr>
            <a:spLocks noGrp="1"/>
          </p:cNvSpPr>
          <p:nvPr>
            <p:ph type="body" sz="quarter" idx="10"/>
          </p:nvPr>
        </p:nvSpPr>
        <p:spPr>
          <a:xfrm>
            <a:off x="519114" y="1905000"/>
            <a:ext cx="11149012" cy="1526572"/>
          </a:xfrm>
        </p:spPr>
        <p:txBody>
          <a:bodyPr/>
          <a:lstStyle/>
          <a:p>
            <a:r>
              <a:rPr lang="en-US" dirty="0" smtClean="0"/>
              <a:t>Became Standard In Dec 2009 </a:t>
            </a:r>
          </a:p>
          <a:p>
            <a:r>
              <a:rPr lang="en-US" dirty="0" smtClean="0"/>
              <a:t>First language change since 1999</a:t>
            </a:r>
          </a:p>
          <a:p>
            <a:r>
              <a:rPr lang="en-US" dirty="0" smtClean="0"/>
              <a:t>Supported in IE9</a:t>
            </a:r>
            <a:endParaRPr lang="en-US" dirty="0"/>
          </a:p>
        </p:txBody>
      </p:sp>
      <p:pic>
        <p:nvPicPr>
          <p:cNvPr id="2052" name="Picture 4" descr="C:\Users\csell\AppData\Local\Microsoft\Windows\Temporary Internet Files\Content.IE5\WK4OIM43\MP90042245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3" y="3159145"/>
            <a:ext cx="5085429" cy="36988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762404"/>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9113" y="4066605"/>
            <a:ext cx="11149012" cy="886397"/>
          </a:xfrm>
        </p:spPr>
        <p:txBody>
          <a:bodyPr/>
          <a:lstStyle/>
          <a:p>
            <a:r>
              <a:rPr lang="en-US" dirty="0" err="1" smtClean="0"/>
              <a:t>ECMAScript</a:t>
            </a:r>
            <a:r>
              <a:rPr lang="en-US" dirty="0" smtClean="0"/>
              <a:t> 5 in Action</a:t>
            </a:r>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Title 4"/>
          <p:cNvSpPr>
            <a:spLocks noGrp="1"/>
          </p:cNvSpPr>
          <p:nvPr>
            <p:ph type="ctrTitle"/>
          </p:nvPr>
        </p:nvSpPr>
        <p:spPr/>
        <p:txBody>
          <a:bodyPr/>
          <a:lstStyle/>
          <a:p>
            <a:endParaRPr lang="en-US"/>
          </a:p>
        </p:txBody>
      </p:sp>
    </p:spTree>
    <p:extLst>
      <p:ext uri="{BB962C8B-B14F-4D97-AF65-F5344CB8AC3E}">
        <p14:creationId xmlns:p14="http://schemas.microsoft.com/office/powerpoint/2010/main" val="306213247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dirty="0" smtClean="0"/>
              <a:t>wrap</a:t>
            </a:r>
            <a:endParaRPr lang="en-US" dirty="0"/>
          </a:p>
        </p:txBody>
      </p:sp>
      <p:pic>
        <p:nvPicPr>
          <p:cNvPr id="1030" name="Picture 6" descr="http://farm3.static.flickr.com/2412/1535004347_a24d2cb5a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204" y="1447800"/>
            <a:ext cx="6096000" cy="4572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241045"/>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MIX Sessions</a:t>
            </a:r>
            <a:br>
              <a:rPr lang="en-US" dirty="0" smtClean="0"/>
            </a:br>
            <a:r>
              <a:rPr lang="en-US" sz="3600" dirty="0" smtClean="0">
                <a:gradFill>
                  <a:gsLst>
                    <a:gs pos="0">
                      <a:schemeClr val="accent2"/>
                    </a:gs>
                    <a:gs pos="100000">
                      <a:schemeClr val="accent2"/>
                    </a:gs>
                  </a:gsLst>
                  <a:lin ang="5400000" scaled="0"/>
                </a:gradFill>
              </a:rPr>
              <a:t>the sessions you should go see</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906" y="1828800"/>
            <a:ext cx="11149013" cy="4800600"/>
          </a:xfrm>
        </p:spPr>
        <p:txBody>
          <a:bodyPr/>
          <a:lstStyle/>
          <a:p>
            <a:pPr>
              <a:lnSpc>
                <a:spcPct val="100000"/>
              </a:lnSpc>
            </a:pPr>
            <a:r>
              <a:rPr lang="en-US" dirty="0" smtClean="0"/>
              <a:t>Good JavaScript Habits for C# Developers</a:t>
            </a:r>
          </a:p>
          <a:p>
            <a:pPr lvl="1">
              <a:lnSpc>
                <a:spcPct val="100000"/>
              </a:lnSpc>
            </a:pPr>
            <a:r>
              <a:rPr lang="en-US" sz="2400" i="1" dirty="0"/>
              <a:t>Elijah Manor</a:t>
            </a:r>
          </a:p>
          <a:p>
            <a:pPr>
              <a:lnSpc>
                <a:spcPct val="100000"/>
              </a:lnSpc>
            </a:pPr>
            <a:r>
              <a:rPr lang="en-US" dirty="0" smtClean="0"/>
              <a:t>JavaScript Panel</a:t>
            </a:r>
          </a:p>
          <a:p>
            <a:pPr lvl="1">
              <a:lnSpc>
                <a:spcPct val="100000"/>
              </a:lnSpc>
            </a:pPr>
            <a:r>
              <a:rPr lang="en-US" sz="2400" i="1" dirty="0"/>
              <a:t>Luke Hoban, Allen </a:t>
            </a:r>
            <a:r>
              <a:rPr lang="en-US" sz="2400" i="1" dirty="0" err="1"/>
              <a:t>Wirfs</a:t>
            </a:r>
            <a:r>
              <a:rPr lang="en-US" sz="2400" i="1" dirty="0"/>
              <a:t>-Brock, Tomasz </a:t>
            </a:r>
            <a:r>
              <a:rPr lang="en-US" sz="2400" i="1" dirty="0" err="1"/>
              <a:t>Janczuk</a:t>
            </a:r>
            <a:r>
              <a:rPr lang="en-US" sz="2400" i="1" dirty="0"/>
              <a:t> and Doug </a:t>
            </a:r>
            <a:r>
              <a:rPr lang="en-US" sz="2400" i="1" dirty="0" err="1" smtClean="0"/>
              <a:t>Crockford</a:t>
            </a:r>
            <a:endParaRPr lang="en-US" sz="2400" i="1" dirty="0" smtClean="0"/>
          </a:p>
          <a:p>
            <a:pPr>
              <a:lnSpc>
                <a:spcPct val="100000"/>
              </a:lnSpc>
            </a:pPr>
            <a:r>
              <a:rPr lang="en-US" dirty="0" smtClean="0"/>
              <a:t>Pragmatic JavaScript, </a:t>
            </a:r>
            <a:r>
              <a:rPr lang="en-US" dirty="0" err="1" smtClean="0"/>
              <a:t>jQuery</a:t>
            </a:r>
            <a:r>
              <a:rPr lang="en-US" dirty="0" smtClean="0"/>
              <a:t> &amp; AJAX with ASP.NET</a:t>
            </a:r>
          </a:p>
          <a:p>
            <a:pPr lvl="1">
              <a:lnSpc>
                <a:spcPct val="100000"/>
              </a:lnSpc>
            </a:pPr>
            <a:r>
              <a:rPr lang="en-US" sz="2400" i="1" dirty="0" smtClean="0"/>
              <a:t>Damian Edwards</a:t>
            </a:r>
          </a:p>
          <a:p>
            <a:pPr>
              <a:lnSpc>
                <a:spcPct val="100000"/>
              </a:lnSpc>
            </a:pPr>
            <a:r>
              <a:rPr lang="en-US" dirty="0" smtClean="0"/>
              <a:t>Reactive Extensions for JavaScript ( </a:t>
            </a:r>
            <a:r>
              <a:rPr lang="en-US" dirty="0" err="1" smtClean="0"/>
              <a:t>RxJS</a:t>
            </a:r>
            <a:r>
              <a:rPr lang="en-US" dirty="0" smtClean="0"/>
              <a:t> )</a:t>
            </a:r>
          </a:p>
          <a:p>
            <a:pPr lvl="1">
              <a:lnSpc>
                <a:spcPct val="100000"/>
              </a:lnSpc>
            </a:pPr>
            <a:r>
              <a:rPr lang="en-US" sz="2400" i="1" dirty="0" smtClean="0"/>
              <a:t>Bart De </a:t>
            </a:r>
            <a:r>
              <a:rPr lang="en-US" sz="2400" i="1" dirty="0" err="1" smtClean="0"/>
              <a:t>Smet</a:t>
            </a:r>
            <a:endParaRPr lang="en-US" sz="2400" i="1" dirty="0" smtClean="0"/>
          </a:p>
          <a:p>
            <a:pPr lvl="1"/>
            <a:endParaRPr lang="en-US" dirty="0" smtClean="0"/>
          </a:p>
        </p:txBody>
      </p:sp>
    </p:spTree>
    <p:extLst>
      <p:ext uri="{BB962C8B-B14F-4D97-AF65-F5344CB8AC3E}">
        <p14:creationId xmlns:p14="http://schemas.microsoft.com/office/powerpoint/2010/main" val="3751865164"/>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218795"/>
          </a:xfrm>
        </p:spPr>
        <p:txBody>
          <a:bodyPr/>
          <a:lstStyle/>
          <a:p>
            <a:r>
              <a:rPr lang="en-US" dirty="0" smtClean="0"/>
              <a:t>http endpoints</a:t>
            </a:r>
            <a:br>
              <a:rPr lang="en-US" dirty="0" smtClean="0"/>
            </a:b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906" y="1600200"/>
            <a:ext cx="11149013" cy="4881336"/>
          </a:xfrm>
        </p:spPr>
        <p:txBody>
          <a:bodyPr/>
          <a:lstStyle/>
          <a:p>
            <a:pPr>
              <a:lnSpc>
                <a:spcPct val="100000"/>
              </a:lnSpc>
            </a:pPr>
            <a:r>
              <a:rPr lang="en-US" dirty="0" smtClean="0"/>
              <a:t>Beauty of the Web</a:t>
            </a:r>
          </a:p>
          <a:p>
            <a:pPr lvl="1">
              <a:lnSpc>
                <a:spcPct val="100000"/>
              </a:lnSpc>
            </a:pPr>
            <a:r>
              <a:rPr lang="en-US" dirty="0">
                <a:hlinkClick r:id="rId3"/>
              </a:rPr>
              <a:t>http://www.beautyoftheweb.com/</a:t>
            </a:r>
            <a:endParaRPr lang="en-US" dirty="0" smtClean="0"/>
          </a:p>
          <a:p>
            <a:pPr>
              <a:lnSpc>
                <a:spcPct val="100000"/>
              </a:lnSpc>
            </a:pPr>
            <a:r>
              <a:rPr lang="en-US" dirty="0" smtClean="0"/>
              <a:t>IE Test Drive</a:t>
            </a:r>
          </a:p>
          <a:p>
            <a:pPr lvl="1">
              <a:lnSpc>
                <a:spcPct val="100000"/>
              </a:lnSpc>
            </a:pPr>
            <a:r>
              <a:rPr lang="en-US" dirty="0" smtClean="0">
                <a:hlinkClick r:id="rId4"/>
              </a:rPr>
              <a:t>http://IETestDrive.com</a:t>
            </a:r>
            <a:r>
              <a:rPr lang="en-US" dirty="0" smtClean="0"/>
              <a:t> </a:t>
            </a:r>
          </a:p>
          <a:p>
            <a:pPr>
              <a:lnSpc>
                <a:spcPct val="100000"/>
              </a:lnSpc>
            </a:pPr>
            <a:r>
              <a:rPr lang="en-US" dirty="0" smtClean="0"/>
              <a:t>IE9 Developer Documentation</a:t>
            </a:r>
          </a:p>
          <a:p>
            <a:pPr lvl="1">
              <a:lnSpc>
                <a:spcPct val="100000"/>
              </a:lnSpc>
            </a:pPr>
            <a:r>
              <a:rPr lang="en-US" dirty="0">
                <a:hlinkClick r:id="rId5"/>
              </a:rPr>
              <a:t>http://</a:t>
            </a:r>
            <a:r>
              <a:rPr lang="en-US" dirty="0" smtClean="0">
                <a:hlinkClick r:id="rId5"/>
              </a:rPr>
              <a:t>msdn.microsoft.com/en-us/ie/ff468705.aspx</a:t>
            </a:r>
            <a:endParaRPr lang="en-US" dirty="0" smtClean="0"/>
          </a:p>
          <a:p>
            <a:pPr>
              <a:lnSpc>
                <a:spcPct val="100000"/>
              </a:lnSpc>
            </a:pPr>
            <a:r>
              <a:rPr lang="en-US" dirty="0" smtClean="0"/>
              <a:t>Script Junkie</a:t>
            </a:r>
          </a:p>
          <a:p>
            <a:pPr lvl="1">
              <a:lnSpc>
                <a:spcPct val="100000"/>
              </a:lnSpc>
            </a:pPr>
            <a:r>
              <a:rPr lang="en-US" u="sng" dirty="0">
                <a:hlinkClick r:id="rId6"/>
              </a:rPr>
              <a:t>http</a:t>
            </a:r>
            <a:r>
              <a:rPr lang="en-US" u="sng" dirty="0" smtClean="0">
                <a:hlinkClick r:id="rId6"/>
              </a:rPr>
              <a:t>://</a:t>
            </a:r>
            <a:r>
              <a:rPr lang="en-US" u="sng" dirty="0">
                <a:hlinkClick r:id="rId6"/>
              </a:rPr>
              <a:t>S</a:t>
            </a:r>
            <a:r>
              <a:rPr lang="en-US" u="sng" dirty="0" smtClean="0">
                <a:hlinkClick r:id="rId6"/>
              </a:rPr>
              <a:t>criptJunkie.com</a:t>
            </a:r>
            <a:r>
              <a:rPr lang="en-US" dirty="0" smtClean="0"/>
              <a:t> </a:t>
            </a:r>
          </a:p>
          <a:p>
            <a:pPr lvl="1"/>
            <a:endParaRPr lang="en-US" dirty="0" smtClean="0"/>
          </a:p>
        </p:txBody>
      </p:sp>
    </p:spTree>
    <p:extLst>
      <p:ext uri="{BB962C8B-B14F-4D97-AF65-F5344CB8AC3E}">
        <p14:creationId xmlns:p14="http://schemas.microsoft.com/office/powerpoint/2010/main" val="3226098449"/>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172200"/>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2011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a:t>
            </a:r>
            <a:r>
              <a:rPr lang="en-US" sz="700" dirty="0" smtClean="0">
                <a:gradFill>
                  <a:gsLst>
                    <a:gs pos="0">
                      <a:schemeClr val="tx1"/>
                    </a:gs>
                    <a:gs pos="100000">
                      <a:schemeClr val="tx1"/>
                    </a:gs>
                  </a:gsLst>
                  <a:lin ang="5400000" scaled="0"/>
                </a:gradFill>
                <a:latin typeface="Segoe UI" pitchFamily="34" charset="0"/>
                <a:cs typeface="Arial" charset="0"/>
              </a:rPr>
              <a:t>countries.</a:t>
            </a:r>
          </a:p>
          <a:p>
            <a:pPr algn="ctr" defTabSz="914099" eaLnBrk="0" hangingPunct="0"/>
            <a:r>
              <a:rPr lang="en-US" sz="700" dirty="0" smtClean="0">
                <a:gradFill>
                  <a:gsLst>
                    <a:gs pos="0">
                      <a:schemeClr val="tx1"/>
                    </a:gs>
                    <a:gs pos="100000">
                      <a:schemeClr val="tx1"/>
                    </a:gs>
                  </a:gsLst>
                  <a:lin ang="5400000" scaled="0"/>
                </a:gradFill>
                <a:latin typeface="Segoe UI" pitchFamily="34" charset="0"/>
                <a:cs typeface="Arial" charset="0"/>
              </a:rPr>
              <a:t>The </a:t>
            </a:r>
            <a:r>
              <a:rPr lang="en-US" sz="700" dirty="0">
                <a:gradFill>
                  <a:gsLst>
                    <a:gs pos="0">
                      <a:schemeClr val="tx1"/>
                    </a:gs>
                    <a:gs pos="100000">
                      <a:schemeClr val="tx1"/>
                    </a:gs>
                  </a:gsLst>
                  <a:lin ang="5400000" scaled="0"/>
                </a:gradFill>
                <a:latin typeface="Segoe UI" pitchFamily="34" charset="0"/>
                <a:cs typeface="Arial" charset="0"/>
              </a:rPr>
              <a:t>information herein is for informational purposes only and represents the current view of Microsoft Corporation as of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Because </a:t>
            </a:r>
            <a:r>
              <a:rPr lang="en-US" sz="700" dirty="0">
                <a:gradFill>
                  <a:gsLst>
                    <a:gs pos="0">
                      <a:schemeClr val="tx1"/>
                    </a:gs>
                    <a:gs pos="100000">
                      <a:schemeClr val="tx1"/>
                    </a:gs>
                  </a:gsLst>
                  <a:lin ang="5400000" scaled="0"/>
                </a:gra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218102158"/>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dirty="0" smtClean="0"/>
              <a:t>appendix</a:t>
            </a:r>
            <a:endParaRPr lang="en-US" dirty="0"/>
          </a:p>
        </p:txBody>
      </p:sp>
    </p:spTree>
    <p:extLst>
      <p:ext uri="{BB962C8B-B14F-4D97-AF65-F5344CB8AC3E}">
        <p14:creationId xmlns:p14="http://schemas.microsoft.com/office/powerpoint/2010/main" val="3231850880"/>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People</a:t>
            </a:r>
            <a:br>
              <a:rPr lang="en-US" dirty="0" smtClean="0"/>
            </a:br>
            <a:r>
              <a:rPr lang="en-US" sz="3600" dirty="0" smtClean="0">
                <a:gradFill>
                  <a:gsLst>
                    <a:gs pos="0">
                      <a:schemeClr val="accent2"/>
                    </a:gs>
                    <a:gs pos="100000">
                      <a:schemeClr val="accent2"/>
                    </a:gs>
                  </a:gsLst>
                  <a:lin ang="5400000" scaled="0"/>
                </a:gradFill>
              </a:rPr>
              <a:t>the people you stalk</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3083921"/>
          </a:xfrm>
        </p:spPr>
        <p:txBody>
          <a:bodyPr/>
          <a:lstStyle/>
          <a:p>
            <a:r>
              <a:rPr lang="en-US" dirty="0"/>
              <a:t>Douglas </a:t>
            </a:r>
            <a:r>
              <a:rPr lang="en-US" dirty="0" err="1"/>
              <a:t>Crockford</a:t>
            </a:r>
            <a:endParaRPr lang="en-US" dirty="0"/>
          </a:p>
          <a:p>
            <a:r>
              <a:rPr lang="en-US" dirty="0" smtClean="0"/>
              <a:t>Elijah </a:t>
            </a:r>
            <a:r>
              <a:rPr lang="en-US" dirty="0"/>
              <a:t>Manor </a:t>
            </a:r>
            <a:r>
              <a:rPr lang="en-US" dirty="0" smtClean="0">
                <a:hlinkClick r:id="rId3"/>
              </a:rPr>
              <a:t>@</a:t>
            </a:r>
            <a:r>
              <a:rPr lang="en-US" dirty="0" err="1" smtClean="0">
                <a:hlinkClick r:id="rId3"/>
              </a:rPr>
              <a:t>ElijahManor</a:t>
            </a:r>
            <a:endParaRPr lang="en-US" dirty="0" smtClean="0"/>
          </a:p>
          <a:p>
            <a:r>
              <a:rPr lang="en-US" dirty="0" smtClean="0"/>
              <a:t>Rey </a:t>
            </a:r>
            <a:r>
              <a:rPr lang="en-US" dirty="0" err="1" smtClean="0"/>
              <a:t>Bango</a:t>
            </a:r>
            <a:r>
              <a:rPr lang="en-US" dirty="0" smtClean="0"/>
              <a:t> </a:t>
            </a:r>
            <a:r>
              <a:rPr lang="en-US" dirty="0" smtClean="0">
                <a:hlinkClick r:id="rId4"/>
              </a:rPr>
              <a:t>@</a:t>
            </a:r>
            <a:r>
              <a:rPr lang="en-US" dirty="0" err="1" smtClean="0">
                <a:hlinkClick r:id="rId4"/>
              </a:rPr>
              <a:t>ReyBango</a:t>
            </a:r>
            <a:endParaRPr lang="en-US" dirty="0" smtClean="0"/>
          </a:p>
          <a:p>
            <a:r>
              <a:rPr lang="en-US" dirty="0" smtClean="0"/>
              <a:t>Paul Irish </a:t>
            </a:r>
            <a:r>
              <a:rPr lang="en-US" dirty="0" smtClean="0">
                <a:hlinkClick r:id="rId5"/>
              </a:rPr>
              <a:t>@</a:t>
            </a:r>
            <a:r>
              <a:rPr lang="en-US" dirty="0" err="1" smtClean="0">
                <a:hlinkClick r:id="rId5"/>
              </a:rPr>
              <a:t>Paul_Irish</a:t>
            </a:r>
            <a:endParaRPr lang="en-US" dirty="0" smtClean="0"/>
          </a:p>
          <a:p>
            <a:r>
              <a:rPr lang="en-US" dirty="0" smtClean="0"/>
              <a:t>Dave Ward </a:t>
            </a:r>
            <a:r>
              <a:rPr lang="en-US" dirty="0" smtClean="0">
                <a:hlinkClick r:id="rId6"/>
              </a:rPr>
              <a:t>@</a:t>
            </a:r>
            <a:r>
              <a:rPr lang="en-US" dirty="0" err="1" smtClean="0">
                <a:hlinkClick r:id="rId6"/>
              </a:rPr>
              <a:t>encosia</a:t>
            </a:r>
            <a:endParaRPr lang="en-US" dirty="0" smtClean="0"/>
          </a:p>
          <a:p>
            <a:pPr lvl="1"/>
            <a:endParaRPr lang="en-US" dirty="0" smtClean="0"/>
          </a:p>
        </p:txBody>
      </p:sp>
    </p:spTree>
    <p:extLst>
      <p:ext uri="{BB962C8B-B14F-4D97-AF65-F5344CB8AC3E}">
        <p14:creationId xmlns:p14="http://schemas.microsoft.com/office/powerpoint/2010/main" val="20848189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www.sepandtahvieh.com/Images/Under_Construction%20com.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2500" l="10000" r="90000">
                        <a14:foregroundMark x1="48320" y1="71458" x2="48320" y2="71458"/>
                        <a14:foregroundMark x1="16719" y1="73177" x2="16719" y2="73177"/>
                        <a14:foregroundMark x1="46484" y1="25625" x2="46484" y2="25625"/>
                      </a14:backgroundRemoval>
                    </a14:imgEffect>
                  </a14:imgLayer>
                </a14:imgProps>
              </a:ext>
              <a:ext uri="{28A0092B-C50C-407E-A947-70E740481C1C}">
                <a14:useLocalDpi xmlns:a14="http://schemas.microsoft.com/office/drawing/2010/main" val="0"/>
              </a:ext>
            </a:extLst>
          </a:blip>
          <a:srcRect/>
          <a:stretch>
            <a:fillRect/>
          </a:stretch>
        </p:blipFill>
        <p:spPr bwMode="auto">
          <a:xfrm>
            <a:off x="5637211" y="1905000"/>
            <a:ext cx="7388771" cy="55415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Agenda</a:t>
            </a:r>
            <a:endParaRPr lang="en-US" dirty="0"/>
          </a:p>
        </p:txBody>
      </p:sp>
      <p:sp>
        <p:nvSpPr>
          <p:cNvPr id="4" name="Text Placeholder 2"/>
          <p:cNvSpPr txBox="1">
            <a:spLocks/>
          </p:cNvSpPr>
          <p:nvPr/>
        </p:nvSpPr>
        <p:spPr>
          <a:xfrm>
            <a:off x="989012" y="1591776"/>
            <a:ext cx="11149013" cy="335168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itchFamily="34" charset="0"/>
              <a:buChar char="•"/>
            </a:pPr>
            <a:r>
              <a:rPr lang="en-US" sz="4400" dirty="0" smtClean="0">
                <a:solidFill>
                  <a:schemeClr val="tx1"/>
                </a:solidFill>
                <a:latin typeface="+mn-lt"/>
              </a:rPr>
              <a:t>The Modern Web</a:t>
            </a:r>
          </a:p>
          <a:p>
            <a:pPr marL="457200" indent="-457200">
              <a:buFont typeface="Arial" pitchFamily="34" charset="0"/>
              <a:buChar char="•"/>
            </a:pPr>
            <a:r>
              <a:rPr lang="en-US" sz="4400" dirty="0" smtClean="0">
                <a:solidFill>
                  <a:schemeClr val="tx1"/>
                </a:solidFill>
                <a:latin typeface="+mn-lt"/>
              </a:rPr>
              <a:t>Language Fundamentals</a:t>
            </a:r>
          </a:p>
          <a:p>
            <a:pPr marL="457200" indent="-457200">
              <a:buFont typeface="Arial" pitchFamily="34" charset="0"/>
              <a:buChar char="•"/>
            </a:pPr>
            <a:r>
              <a:rPr lang="en-US" sz="4400" dirty="0" smtClean="0">
                <a:solidFill>
                  <a:schemeClr val="tx1"/>
                </a:solidFill>
                <a:latin typeface="+mn-lt"/>
              </a:rPr>
              <a:t>Tooling</a:t>
            </a:r>
          </a:p>
          <a:p>
            <a:pPr marL="457200" indent="-457200">
              <a:buFont typeface="Arial" pitchFamily="34" charset="0"/>
              <a:buChar char="•"/>
            </a:pPr>
            <a:r>
              <a:rPr lang="en-US" sz="4400" dirty="0" smtClean="0">
                <a:solidFill>
                  <a:schemeClr val="tx1"/>
                </a:solidFill>
                <a:latin typeface="+mn-lt"/>
              </a:rPr>
              <a:t>Resources</a:t>
            </a:r>
          </a:p>
          <a:p>
            <a:endParaRPr lang="en-US" dirty="0" smtClean="0"/>
          </a:p>
        </p:txBody>
      </p:sp>
    </p:spTree>
    <p:extLst>
      <p:ext uri="{BB962C8B-B14F-4D97-AF65-F5344CB8AC3E}">
        <p14:creationId xmlns:p14="http://schemas.microsoft.com/office/powerpoint/2010/main" val="2186985992"/>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Videos</a:t>
            </a:r>
            <a:br>
              <a:rPr lang="en-US" dirty="0" smtClean="0"/>
            </a:br>
            <a:r>
              <a:rPr lang="en-US" sz="3600" dirty="0" smtClean="0">
                <a:gradFill>
                  <a:gsLst>
                    <a:gs pos="0">
                      <a:schemeClr val="accent2"/>
                    </a:gs>
                    <a:gs pos="100000">
                      <a:schemeClr val="accent2"/>
                    </a:gs>
                  </a:gsLst>
                  <a:lin ang="5400000" scaled="0"/>
                </a:gradFill>
              </a:rPr>
              <a:t>the stuff you watch</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3625608"/>
          </a:xfrm>
        </p:spPr>
        <p:txBody>
          <a:bodyPr/>
          <a:lstStyle/>
          <a:p>
            <a:r>
              <a:rPr lang="en-US" dirty="0" smtClean="0"/>
              <a:t>David </a:t>
            </a:r>
            <a:r>
              <a:rPr lang="en-US" dirty="0" err="1" smtClean="0"/>
              <a:t>Crockford</a:t>
            </a:r>
            <a:r>
              <a:rPr lang="en-US" dirty="0" smtClean="0"/>
              <a:t>, JS The Good Parts</a:t>
            </a:r>
          </a:p>
          <a:p>
            <a:r>
              <a:rPr lang="en-US" dirty="0" smtClean="0"/>
              <a:t>Paul Irish, 10 + 11 things he’s learned reading </a:t>
            </a:r>
            <a:r>
              <a:rPr lang="en-US" dirty="0" err="1" smtClean="0"/>
              <a:t>jQuery</a:t>
            </a:r>
            <a:endParaRPr lang="en-US" dirty="0" smtClean="0"/>
          </a:p>
          <a:p>
            <a:endParaRPr lang="en-US" dirty="0"/>
          </a:p>
          <a:p>
            <a:r>
              <a:rPr lang="en-US" dirty="0" err="1"/>
              <a:t>PluralSight</a:t>
            </a:r>
            <a:endParaRPr lang="en-US" dirty="0"/>
          </a:p>
          <a:p>
            <a:r>
              <a:rPr lang="en-US" dirty="0" err="1"/>
              <a:t>TekPub</a:t>
            </a:r>
            <a:endParaRPr lang="en-US" dirty="0"/>
          </a:p>
          <a:p>
            <a:endParaRPr lang="en-US" dirty="0" smtClean="0"/>
          </a:p>
          <a:p>
            <a:pPr lvl="1"/>
            <a:endParaRPr lang="en-US" dirty="0" smtClean="0"/>
          </a:p>
        </p:txBody>
      </p:sp>
    </p:spTree>
    <p:extLst>
      <p:ext uri="{BB962C8B-B14F-4D97-AF65-F5344CB8AC3E}">
        <p14:creationId xmlns:p14="http://schemas.microsoft.com/office/powerpoint/2010/main" val="962373847"/>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Tools</a:t>
            </a:r>
            <a:br>
              <a:rPr lang="en-US" dirty="0" smtClean="0"/>
            </a:br>
            <a:r>
              <a:rPr lang="en-US" sz="3600" dirty="0" smtClean="0">
                <a:gradFill>
                  <a:gsLst>
                    <a:gs pos="0">
                      <a:schemeClr val="accent2"/>
                    </a:gs>
                    <a:gs pos="100000">
                      <a:schemeClr val="accent2"/>
                    </a:gs>
                  </a:gsLst>
                  <a:lin ang="5400000" scaled="0"/>
                </a:gradFill>
              </a:rPr>
              <a:t>the stuff you use</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2609945"/>
          </a:xfrm>
        </p:spPr>
        <p:txBody>
          <a:bodyPr/>
          <a:lstStyle/>
          <a:p>
            <a:r>
              <a:rPr lang="en-US" dirty="0" err="1" smtClean="0"/>
              <a:t>jQuery</a:t>
            </a:r>
            <a:endParaRPr lang="en-US" dirty="0" smtClean="0"/>
          </a:p>
          <a:p>
            <a:r>
              <a:rPr lang="en-US" dirty="0" err="1" smtClean="0"/>
              <a:t>QUnit</a:t>
            </a:r>
            <a:endParaRPr lang="en-US" dirty="0" smtClean="0"/>
          </a:p>
          <a:p>
            <a:r>
              <a:rPr lang="en-US" dirty="0" err="1" smtClean="0"/>
              <a:t>jsMock</a:t>
            </a:r>
            <a:endParaRPr lang="en-US" dirty="0" smtClean="0"/>
          </a:p>
          <a:p>
            <a:r>
              <a:rPr lang="en-US" dirty="0" err="1" smtClean="0"/>
              <a:t>JSLint</a:t>
            </a:r>
            <a:endParaRPr lang="en-US" dirty="0"/>
          </a:p>
          <a:p>
            <a:r>
              <a:rPr lang="en-US" dirty="0" err="1" smtClean="0"/>
              <a:t>Modenizr</a:t>
            </a:r>
            <a:endParaRPr lang="en-US" dirty="0" smtClean="0"/>
          </a:p>
        </p:txBody>
      </p:sp>
    </p:spTree>
    <p:extLst>
      <p:ext uri="{BB962C8B-B14F-4D97-AF65-F5344CB8AC3E}">
        <p14:creationId xmlns:p14="http://schemas.microsoft.com/office/powerpoint/2010/main" val="2872707597"/>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Sites</a:t>
            </a:r>
            <a:br>
              <a:rPr lang="en-US" dirty="0" smtClean="0"/>
            </a:br>
            <a:r>
              <a:rPr lang="en-US" sz="3600" dirty="0" smtClean="0">
                <a:gradFill>
                  <a:gsLst>
                    <a:gs pos="0">
                      <a:schemeClr val="accent2"/>
                    </a:gs>
                    <a:gs pos="100000">
                      <a:schemeClr val="accent2"/>
                    </a:gs>
                  </a:gsLst>
                  <a:lin ang="5400000" scaled="0"/>
                </a:gradFill>
              </a:rPr>
              <a:t>the http endpoint</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2609945"/>
          </a:xfrm>
        </p:spPr>
        <p:txBody>
          <a:bodyPr/>
          <a:lstStyle/>
          <a:p>
            <a:r>
              <a:rPr lang="en-US" dirty="0" smtClean="0">
                <a:hlinkClick r:id="rId3"/>
              </a:rPr>
              <a:t>Script Junkie</a:t>
            </a:r>
            <a:r>
              <a:rPr lang="en-US" dirty="0" smtClean="0"/>
              <a:t>	</a:t>
            </a:r>
          </a:p>
          <a:p>
            <a:r>
              <a:rPr lang="en-US" dirty="0" smtClean="0">
                <a:hlinkClick r:id="rId4"/>
              </a:rPr>
              <a:t>Enterprise </a:t>
            </a:r>
            <a:r>
              <a:rPr lang="en-US" dirty="0" err="1" smtClean="0">
                <a:hlinkClick r:id="rId4"/>
              </a:rPr>
              <a:t>jQuery</a:t>
            </a:r>
            <a:endParaRPr lang="en-US" dirty="0" smtClean="0"/>
          </a:p>
          <a:p>
            <a:r>
              <a:rPr lang="en-US" dirty="0" smtClean="0">
                <a:hlinkClick r:id="rId5"/>
              </a:rPr>
              <a:t>What To-Read To Get Up To Speed In JavaScript</a:t>
            </a:r>
            <a:endParaRPr lang="en-US" dirty="0" smtClean="0"/>
          </a:p>
          <a:p>
            <a:r>
              <a:rPr lang="en-US" dirty="0" smtClean="0">
                <a:hlinkClick r:id="rId6"/>
              </a:rPr>
              <a:t>Developer.Mozilla.org</a:t>
            </a:r>
            <a:endParaRPr lang="en-US" dirty="0" smtClean="0"/>
          </a:p>
          <a:p>
            <a:endParaRPr lang="en-US" dirty="0"/>
          </a:p>
        </p:txBody>
      </p:sp>
    </p:spTree>
    <p:extLst>
      <p:ext uri="{BB962C8B-B14F-4D97-AF65-F5344CB8AC3E}">
        <p14:creationId xmlns:p14="http://schemas.microsoft.com/office/powerpoint/2010/main" val="1850128693"/>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Publications</a:t>
            </a:r>
            <a:br>
              <a:rPr lang="en-US" dirty="0" smtClean="0"/>
            </a:br>
            <a:r>
              <a:rPr lang="en-US" sz="3600" dirty="0" smtClean="0">
                <a:gradFill>
                  <a:gsLst>
                    <a:gs pos="0">
                      <a:schemeClr val="accent2"/>
                    </a:gs>
                    <a:gs pos="100000">
                      <a:schemeClr val="accent2"/>
                    </a:gs>
                  </a:gsLst>
                  <a:lin ang="5400000" scaled="0"/>
                </a:gradFill>
              </a:rPr>
              <a:t>the stuff you read</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3151632"/>
          </a:xfrm>
        </p:spPr>
        <p:txBody>
          <a:bodyPr/>
          <a:lstStyle/>
          <a:p>
            <a:r>
              <a:rPr lang="en-US" dirty="0" smtClean="0"/>
              <a:t>JavaScript The Good Parts</a:t>
            </a:r>
          </a:p>
          <a:p>
            <a:r>
              <a:rPr lang="en-US" dirty="0" err="1" smtClean="0"/>
              <a:t>Eloquet</a:t>
            </a:r>
            <a:r>
              <a:rPr lang="en-US" dirty="0" smtClean="0"/>
              <a:t> </a:t>
            </a:r>
            <a:r>
              <a:rPr lang="en-US" dirty="0"/>
              <a:t>JavaScript</a:t>
            </a:r>
          </a:p>
          <a:p>
            <a:r>
              <a:rPr lang="en-US" dirty="0"/>
              <a:t>JavaScript </a:t>
            </a:r>
            <a:r>
              <a:rPr lang="en-US" dirty="0" smtClean="0"/>
              <a:t>Patterns</a:t>
            </a:r>
          </a:p>
          <a:p>
            <a:r>
              <a:rPr lang="en-US" dirty="0" err="1" smtClean="0"/>
              <a:t>jQuery</a:t>
            </a:r>
            <a:r>
              <a:rPr lang="en-US" dirty="0" smtClean="0"/>
              <a:t> </a:t>
            </a:r>
            <a:r>
              <a:rPr lang="en-US" dirty="0"/>
              <a:t>in Action</a:t>
            </a:r>
          </a:p>
          <a:p>
            <a:endParaRPr lang="en-US" dirty="0" smtClean="0"/>
          </a:p>
          <a:p>
            <a:endParaRPr lang="en-US" dirty="0" smtClean="0"/>
          </a:p>
        </p:txBody>
      </p:sp>
    </p:spTree>
    <p:extLst>
      <p:ext uri="{BB962C8B-B14F-4D97-AF65-F5344CB8AC3E}">
        <p14:creationId xmlns:p14="http://schemas.microsoft.com/office/powerpoint/2010/main" val="790593322"/>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Stalk Me</a:t>
            </a:r>
            <a:endParaRPr lang="en-US" dirty="0"/>
          </a:p>
        </p:txBody>
      </p:sp>
      <p:sp>
        <p:nvSpPr>
          <p:cNvPr id="3" name="Text Placeholder 2"/>
          <p:cNvSpPr>
            <a:spLocks noGrp="1"/>
          </p:cNvSpPr>
          <p:nvPr>
            <p:ph type="body" sz="quarter" idx="10"/>
          </p:nvPr>
        </p:nvSpPr>
        <p:spPr>
          <a:xfrm>
            <a:off x="519112" y="1447799"/>
            <a:ext cx="11149013" cy="1526572"/>
          </a:xfrm>
        </p:spPr>
        <p:txBody>
          <a:bodyPr/>
          <a:lstStyle/>
          <a:p>
            <a:r>
              <a:rPr lang="en-US" dirty="0" smtClean="0">
                <a:hlinkClick r:id="rId2"/>
              </a:rPr>
              <a:t>http://ClarkSell.info</a:t>
            </a:r>
            <a:endParaRPr lang="en-US" dirty="0" smtClean="0"/>
          </a:p>
          <a:p>
            <a:r>
              <a:rPr lang="en-US" dirty="0" smtClean="0">
                <a:hlinkClick r:id="rId3"/>
              </a:rPr>
              <a:t>csell@microsoft.com</a:t>
            </a:r>
            <a:endParaRPr lang="en-US" dirty="0" smtClean="0"/>
          </a:p>
          <a:p>
            <a:endParaRPr lang="en-US" dirty="0" smtClean="0"/>
          </a:p>
        </p:txBody>
      </p:sp>
    </p:spTree>
    <p:extLst>
      <p:ext uri="{BB962C8B-B14F-4D97-AF65-F5344CB8AC3E}">
        <p14:creationId xmlns:p14="http://schemas.microsoft.com/office/powerpoint/2010/main" val="3203917429"/>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Link Bundle:</a:t>
            </a:r>
            <a:endParaRPr lang="en-US" dirty="0"/>
          </a:p>
        </p:txBody>
      </p:sp>
      <p:sp>
        <p:nvSpPr>
          <p:cNvPr id="4" name="Content Placeholder 3"/>
          <p:cNvSpPr>
            <a:spLocks noGrp="1"/>
          </p:cNvSpPr>
          <p:nvPr>
            <p:ph idx="1"/>
          </p:nvPr>
        </p:nvSpPr>
        <p:spPr>
          <a:xfrm>
            <a:off x="519112" y="5729002"/>
            <a:ext cx="11149013" cy="443198"/>
          </a:xfrm>
        </p:spPr>
        <p:txBody>
          <a:bodyPr/>
          <a:lstStyle/>
          <a:p>
            <a:pPr marL="0" indent="0" algn="ctr">
              <a:buNone/>
            </a:pPr>
            <a:r>
              <a:rPr lang="en-US" dirty="0">
                <a:hlinkClick r:id="rId3"/>
              </a:rPr>
              <a:t>http://</a:t>
            </a:r>
            <a:r>
              <a:rPr lang="en-US" dirty="0" smtClean="0">
                <a:hlinkClick r:id="rId3"/>
              </a:rPr>
              <a:t>on.csell.net/RebootYourJavaScript</a:t>
            </a:r>
            <a:r>
              <a:rPr lang="en-US" dirty="0" smtClean="0"/>
              <a:t> </a:t>
            </a:r>
            <a:endParaRPr lang="en-US" dirty="0"/>
          </a:p>
        </p:txBody>
      </p:sp>
      <p:pic>
        <p:nvPicPr>
          <p:cNvPr id="3074" name="Picture 2" descr="http://bit.ly/RebootYourJavaScript.qrcod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2" y="1447800"/>
            <a:ext cx="3886200" cy="388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75883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Reboot Your JavaScript">
  <a:themeElements>
    <a:clrScheme name="5-10387_MIX11_v02">
      <a:dk1>
        <a:srgbClr val="000000"/>
      </a:dk1>
      <a:lt1>
        <a:srgbClr val="FFFFFF"/>
      </a:lt1>
      <a:dk2>
        <a:srgbClr val="191919"/>
      </a:dk2>
      <a:lt2>
        <a:srgbClr val="F5F5F5"/>
      </a:lt2>
      <a:accent1>
        <a:srgbClr val="EB2027"/>
      </a:accent1>
      <a:accent2>
        <a:srgbClr val="46B4E6"/>
      </a:accent2>
      <a:accent3>
        <a:srgbClr val="FFFF04"/>
      </a:accent3>
      <a:accent4>
        <a:srgbClr val="808080"/>
      </a:accent4>
      <a:accent5>
        <a:srgbClr val="3F3F3F"/>
      </a:accent5>
      <a:accent6>
        <a:srgbClr val="12B612"/>
      </a:accent6>
      <a:hlink>
        <a:srgbClr val="46B4E6"/>
      </a:hlink>
      <a:folHlink>
        <a:srgbClr val="EB2027"/>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5-10387_MIX11_v02">
      <a:dk1>
        <a:srgbClr val="000000"/>
      </a:dk1>
      <a:lt1>
        <a:srgbClr val="FFFFFF"/>
      </a:lt1>
      <a:dk2>
        <a:srgbClr val="191919"/>
      </a:dk2>
      <a:lt2>
        <a:srgbClr val="F5F5F5"/>
      </a:lt2>
      <a:accent1>
        <a:srgbClr val="EB2027"/>
      </a:accent1>
      <a:accent2>
        <a:srgbClr val="46B4E6"/>
      </a:accent2>
      <a:accent3>
        <a:srgbClr val="FFFF04"/>
      </a:accent3>
      <a:accent4>
        <a:srgbClr val="808080"/>
      </a:accent4>
      <a:accent5>
        <a:srgbClr val="3F3F3F"/>
      </a:accent5>
      <a:accent6>
        <a:srgbClr val="12B612"/>
      </a:accent6>
      <a:hlink>
        <a:srgbClr val="46B4E6"/>
      </a:hlink>
      <a:folHlink>
        <a:srgbClr val="EB2027"/>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2011-04-14T07:00:00+00:00</Event_x0020_End_x0020_Date>
    <Event_x0020_Start_x0020_Date xmlns="2295e2e7-0eeb-498e-8716-217bb2ee6ee3">2011-04-12T07:00:00+00:00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66540359-439f-41eb-a371-8b4c5897c6f3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MIX</TermName>
          <TermId xmlns="http://schemas.microsoft.com/office/infopath/2007/PartnerControls">a76b9c48-178b-43cd-8766-08bc07195231</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s>
    </AudienceTaxHTField0>
    <MS_x0020_Content_x0020_Owner xmlns="2295e2e7-0eeb-498e-8716-217bb2ee6ee3">
      <UserInfo>
        <DisplayName/>
        <AccountId xsi:nil="true"/>
        <AccountType/>
      </UserInfo>
    </MS_x0020_Content_x0020_Owner>
    <TaxCatchAll xmlns="2295e2e7-0eeb-498e-8716-217bb2ee6ee3">
      <Value>119</Value>
      <Value>118</Value>
      <Value>34</Value>
      <Value>88</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Mandalay Bay Las Vegas,NV</TermName>
          <TermId xmlns="http://schemas.microsoft.com/office/infopath/2007/PartnerControls">fc459485-1b13-4ce3-bfeb-ea2ace2bf8f6</TermId>
        </TermInfo>
      </Term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6f47b4a8328462bc33f8636622676104">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726d36c940286be0d152fc84c45d19b"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readOnly="false" ma:default="" ma:fieldId="{59a4a0b0-ed64-4542-a55e-4a6c70bd0ce0}"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3A9675-A3EC-4C06-92C3-78E6CFE1714A}">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8b529f77-48ab-4581-b468-93f09345b8aa"/>
    <ds:schemaRef ds:uri="http://www.w3.org/XML/1998/namespace"/>
    <ds:schemaRef ds:uri="http://schemas.microsoft.com/office/2006/metadata/properties"/>
    <ds:schemaRef ds:uri="2295e2e7-0eeb-498e-8716-217bb2ee6ee3"/>
    <ds:schemaRef ds:uri="http://purl.org/dc/terms/"/>
    <ds:schemaRef ds:uri="http://purl.org/dc/elements/1.1/"/>
  </ds:schemaRefs>
</ds:datastoreItem>
</file>

<file path=customXml/itemProps2.xml><?xml version="1.0" encoding="utf-8"?>
<ds:datastoreItem xmlns:ds="http://schemas.openxmlformats.org/officeDocument/2006/customXml" ds:itemID="{0FA3ED0D-98B7-4246-89A3-8FA787E1E7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0CDB59-0D44-4118-9735-89243C6AED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Reboot Your JavaScript</Template>
  <TotalTime>4110</TotalTime>
  <Words>9812</Words>
  <Application>Microsoft Office PowerPoint</Application>
  <PresentationFormat>Custom</PresentationFormat>
  <Paragraphs>1028</Paragraphs>
  <Slides>95</Slides>
  <Notes>77</Notes>
  <HiddenSlides>3</HiddenSlides>
  <MMClips>0</MMClips>
  <ScaleCrop>false</ScaleCrop>
  <HeadingPairs>
    <vt:vector size="4" baseType="variant">
      <vt:variant>
        <vt:lpstr>Theme</vt:lpstr>
      </vt:variant>
      <vt:variant>
        <vt:i4>2</vt:i4>
      </vt:variant>
      <vt:variant>
        <vt:lpstr>Slide Titles</vt:lpstr>
      </vt:variant>
      <vt:variant>
        <vt:i4>95</vt:i4>
      </vt:variant>
    </vt:vector>
  </HeadingPairs>
  <TitlesOfParts>
    <vt:vector size="97" baseType="lpstr">
      <vt:lpstr>Reboot Your JavaScript</vt:lpstr>
      <vt:lpstr>White with Consolas font for code slides</vt:lpstr>
      <vt:lpstr>Reboot Your JavaScript</vt:lpstr>
      <vt:lpstr>why JavaScript</vt:lpstr>
      <vt:lpstr>why now?</vt:lpstr>
      <vt:lpstr>PowerPoint Presentation</vt:lpstr>
      <vt:lpstr>PowerPoint Presentation</vt:lpstr>
      <vt:lpstr>PowerPoint Presentation</vt:lpstr>
      <vt:lpstr>Why??</vt:lpstr>
      <vt:lpstr>What is JavaScript ECMAScript</vt:lpstr>
      <vt:lpstr>Agenda</vt:lpstr>
      <vt:lpstr>PowerPoint Presentation</vt:lpstr>
      <vt:lpstr>Notable Events</vt:lpstr>
      <vt:lpstr>“Modern”, “Unobtrusive” JavaScript</vt:lpstr>
      <vt:lpstr>Unobtrusive Style</vt:lpstr>
      <vt:lpstr>Unobtrusive JavaScript</vt:lpstr>
      <vt:lpstr>JavaScript</vt:lpstr>
      <vt:lpstr>the Result</vt:lpstr>
      <vt:lpstr>PowerPoint Presentation</vt:lpstr>
      <vt:lpstr>getting Started</vt:lpstr>
      <vt:lpstr>objects</vt:lpstr>
      <vt:lpstr>Variables</vt:lpstr>
      <vt:lpstr>== !== ===</vt:lpstr>
      <vt:lpstr>=== false</vt:lpstr>
      <vt:lpstr>Functions</vt:lpstr>
      <vt:lpstr>Functions</vt:lpstr>
      <vt:lpstr>PowerPoint Presentation</vt:lpstr>
      <vt:lpstr>Object Literals</vt:lpstr>
      <vt:lpstr>Closure</vt:lpstr>
      <vt:lpstr>Closure Example</vt:lpstr>
      <vt:lpstr>PowerPoint Presentation</vt:lpstr>
      <vt:lpstr>PowerPoint Presentation</vt:lpstr>
      <vt:lpstr>PowerPoint Presentation</vt:lpstr>
      <vt:lpstr>QUnit</vt:lpstr>
      <vt:lpstr>Qunit Assertions</vt:lpstr>
      <vt:lpstr>PowerPoint Presentation</vt:lpstr>
      <vt:lpstr>jsMock</vt:lpstr>
      <vt:lpstr>JSLint</vt:lpstr>
      <vt:lpstr>PowerPoint Presentation</vt:lpstr>
      <vt:lpstr>So Many Frameworks</vt:lpstr>
      <vt:lpstr>Community</vt:lpstr>
      <vt:lpstr>jQuery</vt:lpstr>
      <vt:lpstr>Most Popular?</vt:lpstr>
      <vt:lpstr>What’s Changed?</vt:lpstr>
      <vt:lpstr>What’s Changed?</vt:lpstr>
      <vt:lpstr>Unobtrusive JavaScript</vt:lpstr>
      <vt:lpstr>jQuery in your website</vt:lpstr>
      <vt:lpstr>jQuery Fundamentals</vt:lpstr>
      <vt:lpstr>jQuery :: Find and Do</vt:lpstr>
      <vt:lpstr>The Selector</vt:lpstr>
      <vt:lpstr>The jQuery Function</vt:lpstr>
      <vt:lpstr>Chaining</vt:lpstr>
      <vt:lpstr>Stack Architecture</vt:lpstr>
      <vt:lpstr>Chaining</vt:lpstr>
      <vt:lpstr>Chain Breakers</vt:lpstr>
      <vt:lpstr>Utility Functions</vt:lpstr>
      <vt:lpstr>Document Ready Handler</vt:lpstr>
      <vt:lpstr>DOM Manipulation</vt:lpstr>
      <vt:lpstr>jQuery Events</vt:lpstr>
      <vt:lpstr>jQuery Events</vt:lpstr>
      <vt:lpstr>jQuery Fundamentals</vt:lpstr>
      <vt:lpstr>jQuery Ajax</vt:lpstr>
      <vt:lpstr>jQuery Ajax - $.load()</vt:lpstr>
      <vt:lpstr>jQuery Ajax - $.getJSON()</vt:lpstr>
      <vt:lpstr>jQuery Ajax</vt:lpstr>
      <vt:lpstr>jQuery Templating</vt:lpstr>
      <vt:lpstr>Template Syntax</vt:lpstr>
      <vt:lpstr>Template Syntax</vt:lpstr>
      <vt:lpstr>Template Syntax</vt:lpstr>
      <vt:lpstr>.render()</vt:lpstr>
      <vt:lpstr>.render()</vt:lpstr>
      <vt:lpstr>jQuery Templating</vt:lpstr>
      <vt:lpstr>Extending jQuery Yourself</vt:lpstr>
      <vt:lpstr>Extending jQuery With Plugins</vt:lpstr>
      <vt:lpstr>jQuery UI</vt:lpstr>
      <vt:lpstr>jQuery UI</vt:lpstr>
      <vt:lpstr>Jquery UI &amp; Plugins</vt:lpstr>
      <vt:lpstr>Microsoft Contributing to jQuery</vt:lpstr>
      <vt:lpstr>jQuery Resources</vt:lpstr>
      <vt:lpstr>jQuery in action</vt:lpstr>
      <vt:lpstr>PowerPoint Presentation</vt:lpstr>
      <vt:lpstr>New JavaScript Engine</vt:lpstr>
      <vt:lpstr>CodeName: Chakra</vt:lpstr>
      <vt:lpstr>ECMAScript 5 </vt:lpstr>
      <vt:lpstr>PowerPoint Presentation</vt:lpstr>
      <vt:lpstr>PowerPoint Presentation</vt:lpstr>
      <vt:lpstr>MIX Sessions the sessions you should go see</vt:lpstr>
      <vt:lpstr>http endpoints </vt:lpstr>
      <vt:lpstr>PowerPoint Presentation</vt:lpstr>
      <vt:lpstr>PowerPoint Presentation</vt:lpstr>
      <vt:lpstr>People the people you stalk</vt:lpstr>
      <vt:lpstr>Videos the stuff you watch</vt:lpstr>
      <vt:lpstr>Tools the stuff you use</vt:lpstr>
      <vt:lpstr>Sites the http endpoint</vt:lpstr>
      <vt:lpstr>Publications the stuff you read</vt:lpstr>
      <vt:lpstr>Stalk Me</vt:lpstr>
      <vt:lpstr>Resource Link Bundle:</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MIX11</dc:subject>
  <dc:creator>Clark Sell</dc:creator>
  <dc:description>Template: David Griffith, Silver Fox Productions, Inc.
Formatting:
Event Date: April 12–14, 2011
Event Location: Las Vegas
Audience Type: Internal/External</dc:description>
  <cp:lastModifiedBy>Clark Sell</cp:lastModifiedBy>
  <cp:revision>162</cp:revision>
  <dcterms:created xsi:type="dcterms:W3CDTF">2011-03-30T19:46:08Z</dcterms:created>
  <dcterms:modified xsi:type="dcterms:W3CDTF">2011-05-26T15:42:44Z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Event Venue">
    <vt:lpwstr>119;#Mandalay Bay Las Vegas,NV|fc459485-1b13-4ce3-bfeb-ea2ace2bf8f6</vt:lpwstr>
  </property>
  <property fmtid="{D5CDD505-2E9C-101B-9397-08002B2CF9AE}" pid="4" name="Event Location">
    <vt:lpwstr>88;#Las Vegas|66540359-439f-41eb-a371-8b4c5897c6f3</vt:lpwstr>
  </property>
  <property fmtid="{D5CDD505-2E9C-101B-9397-08002B2CF9AE}" pid="5" name="Event1">
    <vt:lpwstr>118;#MIX|a76b9c48-178b-43cd-8766-08bc07195231</vt:lpwstr>
  </property>
  <property fmtid="{D5CDD505-2E9C-101B-9397-08002B2CF9AE}" pid="6" name="Audience">
    <vt:lpwstr>34;#Developers|389e14a2-def5-4335-8627-c0368c2934a2</vt:lpwstr>
  </property>
</Properties>
</file>